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17"/>
  </p:notesMasterIdLst>
  <p:sldIdLst>
    <p:sldId id="25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58" r:id="rId15"/>
    <p:sldId id="271" r:id="rId16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16"/>
    <p:restoredTop sz="94635"/>
  </p:normalViewPr>
  <p:slideViewPr>
    <p:cSldViewPr snapToGrid="0">
      <p:cViewPr varScale="1">
        <p:scale>
          <a:sx n="97" d="100"/>
          <a:sy n="97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D195-EFB4-2D41-AE57-F6C6BE999CA2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CA75-E742-C142-9BDD-FD2F5D92D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02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Efektywność – to powoduje </a:t>
            </a:r>
            <a:r>
              <a:rPr lang="pl-PL" dirty="0" err="1"/>
              <a:t>koniecznośc</a:t>
            </a:r>
            <a:r>
              <a:rPr lang="pl-PL" dirty="0"/>
              <a:t> </a:t>
            </a:r>
            <a:r>
              <a:rPr lang="pl-PL" dirty="0" err="1"/>
              <a:t>aktulalizacji</a:t>
            </a:r>
            <a:r>
              <a:rPr lang="pl-PL" dirty="0"/>
              <a:t> audytu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CA75-E742-C142-9BDD-FD2F5D92DFE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8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Chcemy się dzielić zyskiem – więc musimy go znać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CA75-E742-C142-9BDD-FD2F5D92DFE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39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Wspomnieć o LCOE – dane </a:t>
            </a:r>
          </a:p>
          <a:p>
            <a:r>
              <a:rPr lang="pl-PL" dirty="0"/>
              <a:t>Wspomnieć o programie rządowym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CA75-E742-C142-9BDD-FD2F5D92DFE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60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ostokąt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6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30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ostokąt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3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0"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36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rostokąt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77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719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56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ostokąt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19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rtlCol="0"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 rtlCol="0"/>
          <a:lstStyle>
            <a:lvl1pPr algn="l"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080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58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637A59-F6A2-4059-9115-27EC6D2A3EFF}" type="datetimeFigureOut">
              <a:rPr lang="pl-PL" smtClean="0"/>
              <a:t>8.07.2023</a:t>
            </a:fld>
            <a:endParaRPr lang="pl-PL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7A6423-D89A-4576-B05B-2D5F209FB11D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Łącznik prosty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Rozmazany obraz">
            <a:extLst>
              <a:ext uri="{FF2B5EF4-FFF2-40B4-BE49-F238E27FC236}">
                <a16:creationId xmlns:a16="http://schemas.microsoft.com/office/drawing/2014/main" id="{BA5AB3C5-0DE8-4653-BC0D-C0E4C74E7F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7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445AB1D-76EB-4B22-87E8-B8F4BE31F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848" y="1213417"/>
            <a:ext cx="11294075" cy="2362086"/>
          </a:xfrm>
        </p:spPr>
        <p:txBody>
          <a:bodyPr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Wpływ efektywności projektowania systemów oświetleniowych </a:t>
            </a:r>
            <a:br>
              <a:rPr lang="pl-PL" sz="4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pl-PL" sz="4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na końcowy zysk z inwestycji</a:t>
            </a:r>
            <a:br>
              <a:rPr lang="pl-PL" sz="1800" dirty="0">
                <a:effectLst/>
                <a:latin typeface="Calibri" panose="020F0502020204030204" pitchFamily="34" charset="0"/>
              </a:rPr>
            </a:br>
            <a:endParaRPr lang="pl-PL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EF156F-28FF-4D9F-A94E-08E581DC3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77" y="170915"/>
            <a:ext cx="11846012" cy="735248"/>
          </a:xfrm>
        </p:spPr>
        <p:txBody>
          <a:bodyPr>
            <a:normAutofit fontScale="92500" lnSpcReduction="20000"/>
          </a:bodyPr>
          <a:lstStyle/>
          <a:p>
            <a:endParaRPr lang="pl-PL" sz="5600" b="1" dirty="0">
              <a:solidFill>
                <a:srgbClr val="FFFF00"/>
              </a:solidFill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499D458-DD00-4C34-90D4-D81A9DD94577}"/>
              </a:ext>
            </a:extLst>
          </p:cNvPr>
          <p:cNvSpPr txBox="1">
            <a:spLocks/>
          </p:cNvSpPr>
          <p:nvPr/>
        </p:nvSpPr>
        <p:spPr>
          <a:xfrm>
            <a:off x="5022763" y="4915076"/>
            <a:ext cx="6454534" cy="1081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5800" b="1" dirty="0"/>
              <a:t>Prof. dr hab. Leszek Kotulski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8237DD8-0D64-4E5D-AB09-60E4A9F45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8" y="5232136"/>
            <a:ext cx="4248600" cy="9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4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6B83E-0B78-75DA-9476-30B36087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 w ogłaszanych przetargach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6E01F0-78AA-CAFB-1AD5-4B5A6649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/>
              <a:t>- są już wzorce techniczne przetargów</a:t>
            </a:r>
          </a:p>
          <a:p>
            <a:r>
              <a:rPr lang="pl-PL" sz="3600" dirty="0"/>
              <a:t>- jest opracowana metodologia finansowania:</a:t>
            </a:r>
          </a:p>
          <a:p>
            <a:pPr marL="384048" lvl="2" indent="0">
              <a:buNone/>
            </a:pPr>
            <a:r>
              <a:rPr lang="pl-PL" sz="2800" dirty="0"/>
              <a:t> - własny budżet lub dotacje,</a:t>
            </a:r>
          </a:p>
          <a:p>
            <a:pPr marL="384048" lvl="2" indent="0">
              <a:buNone/>
            </a:pPr>
            <a:r>
              <a:rPr lang="pl-PL" sz="2800" dirty="0"/>
              <a:t> - </a:t>
            </a:r>
            <a:r>
              <a:rPr lang="pl-PL" sz="2400" dirty="0"/>
              <a:t>odroczona płatność</a:t>
            </a:r>
          </a:p>
          <a:p>
            <a:pPr marL="384048" lvl="2" indent="0">
              <a:buNone/>
            </a:pPr>
            <a:r>
              <a:rPr lang="pl-PL" sz="2400" dirty="0"/>
              <a:t> -  </a:t>
            </a:r>
            <a:r>
              <a:rPr lang="pl-PL" sz="2000" dirty="0"/>
              <a:t>Partnerstwo </a:t>
            </a:r>
            <a:r>
              <a:rPr lang="pl-PL" sz="2000" dirty="0" err="1"/>
              <a:t>Publiczno</a:t>
            </a:r>
            <a:r>
              <a:rPr lang="pl-PL" sz="2000" dirty="0"/>
              <a:t> Prywatne</a:t>
            </a:r>
          </a:p>
          <a:p>
            <a:pPr marL="749808" lvl="4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Uwaga: Ministerstwo Funduszy i Polityki Regionalnej  finansuje pracę zespołu </a:t>
            </a:r>
            <a:r>
              <a:rPr lang="pl-PL" sz="2000" dirty="0" err="1">
                <a:solidFill>
                  <a:srgbClr val="FF0000"/>
                </a:solidFill>
              </a:rPr>
              <a:t>ekspertskiego</a:t>
            </a:r>
            <a:r>
              <a:rPr lang="pl-PL" sz="2000" dirty="0">
                <a:solidFill>
                  <a:srgbClr val="FF0000"/>
                </a:solidFill>
              </a:rPr>
              <a:t> (prawnicy i eksperci technologiczni)  dla opracowania założeń i przeprowadzenia przetargu w  Krakowie</a:t>
            </a:r>
          </a:p>
          <a:p>
            <a:pPr marL="384048" lvl="2" indent="0">
              <a:buNone/>
            </a:pPr>
            <a:endParaRPr lang="pl-PL" sz="2000" dirty="0"/>
          </a:p>
          <a:p>
            <a:pPr marL="384048" lvl="2" indent="0">
              <a:buNone/>
            </a:pPr>
            <a:endParaRPr lang="pl-PL" sz="1800" dirty="0"/>
          </a:p>
          <a:p>
            <a:endParaRPr lang="pl-PL" sz="3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51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BAEA6-BB11-9744-B4AD-3056D301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pl-PL" sz="4000" b="1">
                <a:solidFill>
                  <a:srgbClr val="002060"/>
                </a:solidFill>
              </a:rPr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D71630-91BE-6E4E-85A8-3323EB98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200" b="1" dirty="0">
                <a:solidFill>
                  <a:srgbClr val="FF0000"/>
                </a:solidFill>
              </a:rPr>
              <a:t>Wymiana oświetlenia na energooszczędne to najlepszy sposób na uzyskanie oszczędności </a:t>
            </a:r>
          </a:p>
          <a:p>
            <a:pPr marL="0" indent="0">
              <a:buNone/>
            </a:pPr>
            <a:r>
              <a:rPr lang="pl-PL" sz="2200" b="1" dirty="0">
                <a:solidFill>
                  <a:srgbClr val="FF0000"/>
                </a:solidFill>
              </a:rPr>
              <a:t>Po podwyżkach cen energii stała się koniecznością</a:t>
            </a:r>
          </a:p>
          <a:p>
            <a:pPr marL="0" indent="0"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200" b="1" dirty="0">
                <a:solidFill>
                  <a:srgbClr val="0070C0"/>
                </a:solidFill>
              </a:rPr>
              <a:t>Aby osiągnąć ten efekty trzeba dochować staranności na etapach:</a:t>
            </a:r>
          </a:p>
          <a:p>
            <a:pPr marL="0" indent="0">
              <a:buNone/>
            </a:pPr>
            <a:r>
              <a:rPr lang="pl-PL" sz="2200" b="1" dirty="0">
                <a:solidFill>
                  <a:srgbClr val="0070C0"/>
                </a:solidFill>
              </a:rPr>
              <a:t>- Audytu</a:t>
            </a:r>
          </a:p>
          <a:p>
            <a:pPr marL="0" indent="0">
              <a:buNone/>
            </a:pPr>
            <a:r>
              <a:rPr lang="pl-PL" sz="2200" b="1" dirty="0">
                <a:solidFill>
                  <a:srgbClr val="0070C0"/>
                </a:solidFill>
              </a:rPr>
              <a:t>- Wyboru metody finasowania</a:t>
            </a:r>
          </a:p>
          <a:p>
            <a:pPr marL="0" indent="0">
              <a:buNone/>
            </a:pPr>
            <a:r>
              <a:rPr lang="pl-PL" sz="2200" b="1" dirty="0">
                <a:solidFill>
                  <a:srgbClr val="0070C0"/>
                </a:solidFill>
              </a:rPr>
              <a:t>- Ogłoszenia przetargu </a:t>
            </a:r>
          </a:p>
          <a:p>
            <a:pPr marL="0" indent="0">
              <a:buNone/>
            </a:pPr>
            <a:r>
              <a:rPr lang="pl-PL" sz="2200" b="1" dirty="0">
                <a:solidFill>
                  <a:srgbClr val="0070C0"/>
                </a:solidFill>
              </a:rPr>
              <a:t>- Rozstrzygnięcia przetargu</a:t>
            </a:r>
          </a:p>
          <a:p>
            <a:pPr marL="0" indent="0">
              <a:buNone/>
            </a:pPr>
            <a:endParaRPr lang="pl-PL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200" b="1" dirty="0">
              <a:solidFill>
                <a:srgbClr val="FF000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F8A60D8-CA77-4A4D-BED9-A75BE5574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" y="5869093"/>
            <a:ext cx="4248600" cy="949022"/>
          </a:xfrm>
          <a:prstGeom prst="rect">
            <a:avLst/>
          </a:prstGeom>
        </p:spPr>
      </p:pic>
      <p:pic>
        <p:nvPicPr>
          <p:cNvPr id="1028" name="Picture 4" descr="Znalezione obrazy dla zapytania: warning sign">
            <a:extLst>
              <a:ext uri="{FF2B5EF4-FFF2-40B4-BE49-F238E27FC236}">
                <a16:creationId xmlns:a16="http://schemas.microsoft.com/office/drawing/2014/main" id="{03804860-3735-41F5-9C1F-D4BAD228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901" y="4054624"/>
            <a:ext cx="1838324" cy="165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82A414B-12F8-420F-AC09-790C8DFE4149}"/>
              </a:ext>
            </a:extLst>
          </p:cNvPr>
          <p:cNvSpPr txBox="1"/>
          <p:nvPr/>
        </p:nvSpPr>
        <p:spPr>
          <a:xfrm>
            <a:off x="1533525" y="1708150"/>
            <a:ext cx="9124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/>
              <a:t>Dziękuję za uwagę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105F87-09A9-4E19-9DEF-68AEDDE4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80" y="5297593"/>
            <a:ext cx="4248600" cy="9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4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18264-39C1-6A0E-BCE7-6D0F5C5A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58" y="286603"/>
            <a:ext cx="9978521" cy="859025"/>
          </a:xfrm>
        </p:spPr>
        <p:txBody>
          <a:bodyPr/>
          <a:lstStyle/>
          <a:p>
            <a:r>
              <a:rPr lang="pl-PL" b="1" dirty="0"/>
              <a:t>Co się zmieniło w ostatnich latach?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0C9801-7791-9C46-6496-10D3B10DA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158" y="1935050"/>
            <a:ext cx="10058400" cy="348324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- </a:t>
            </a:r>
            <a:r>
              <a:rPr lang="pl-PL" sz="3600" dirty="0">
                <a:solidFill>
                  <a:srgbClr val="FF0000"/>
                </a:solidFill>
              </a:rPr>
              <a:t>wzrosły ceny energii</a:t>
            </a:r>
            <a:r>
              <a:rPr lang="pl-PL" sz="3000" dirty="0">
                <a:solidFill>
                  <a:srgbClr val="FF0000"/>
                </a:solidFill>
              </a:rPr>
              <a:t>   (</a:t>
            </a:r>
            <a:r>
              <a:rPr lang="pl-PL" sz="2800" dirty="0">
                <a:solidFill>
                  <a:srgbClr val="FF0000"/>
                </a:solidFill>
              </a:rPr>
              <a:t>i będą rosły dalej</a:t>
            </a:r>
            <a:r>
              <a:rPr lang="pl-PL" sz="3000" dirty="0">
                <a:solidFill>
                  <a:srgbClr val="FF0000"/>
                </a:solidFill>
              </a:rPr>
              <a:t>)</a:t>
            </a:r>
            <a:endParaRPr lang="pl-PL" sz="3000" dirty="0">
              <a:solidFill>
                <a:schemeClr val="tx1"/>
              </a:solidFill>
            </a:endParaRPr>
          </a:p>
          <a:p>
            <a:r>
              <a:rPr lang="pl-PL" sz="3000" dirty="0">
                <a:solidFill>
                  <a:schemeClr val="tx1"/>
                </a:solidFill>
              </a:rPr>
              <a:t>- </a:t>
            </a:r>
            <a:r>
              <a:rPr lang="pl-PL" sz="3200" dirty="0">
                <a:solidFill>
                  <a:schemeClr val="tx1"/>
                </a:solidFill>
              </a:rPr>
              <a:t>wzrosła efektywność systemów oświetleniowych</a:t>
            </a:r>
          </a:p>
          <a:p>
            <a:pPr marL="201168" lvl="1" indent="0">
              <a:buNone/>
            </a:pPr>
            <a:r>
              <a:rPr lang="pl-PL" sz="3600" dirty="0">
                <a:solidFill>
                  <a:schemeClr val="tx1"/>
                </a:solidFill>
              </a:rPr>
              <a:t>- </a:t>
            </a:r>
            <a:r>
              <a:rPr lang="pl-PL" sz="3200" dirty="0">
                <a:solidFill>
                  <a:schemeClr val="tx1"/>
                </a:solidFill>
              </a:rPr>
              <a:t>nowe koncepcje finasowania</a:t>
            </a:r>
          </a:p>
          <a:p>
            <a:pPr marL="201168" lvl="1" indent="0">
              <a:buNone/>
            </a:pPr>
            <a:r>
              <a:rPr lang="pl-PL" sz="3200" dirty="0">
                <a:solidFill>
                  <a:srgbClr val="FF0000"/>
                </a:solidFill>
              </a:rPr>
              <a:t>	</a:t>
            </a:r>
          </a:p>
          <a:p>
            <a:pPr marL="201168" lvl="1" indent="0">
              <a:buNone/>
            </a:pPr>
            <a:r>
              <a:rPr lang="pl-PL" sz="3200" b="1" dirty="0">
                <a:solidFill>
                  <a:schemeClr val="tx1"/>
                </a:solidFill>
              </a:rPr>
              <a:t>Audyt jest źródłem danych dla podejmowania decyzji </a:t>
            </a:r>
          </a:p>
          <a:p>
            <a:pPr marL="201168" lvl="1" indent="0">
              <a:buNone/>
            </a:pPr>
            <a:r>
              <a:rPr lang="pl-PL" sz="3200" dirty="0">
                <a:solidFill>
                  <a:schemeClr val="tx1"/>
                </a:solidFill>
              </a:rPr>
              <a:t>(a nie tylko wymogiem formalnym)</a:t>
            </a:r>
            <a:r>
              <a:rPr lang="pl-PL" sz="3200" b="1" dirty="0">
                <a:solidFill>
                  <a:schemeClr val="tx1"/>
                </a:solidFill>
              </a:rPr>
              <a:t>  </a:t>
            </a:r>
            <a:endParaRPr lang="pl-P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0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0C2E6-B303-CF0A-2DFE-C571CDA7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– dla 5000 punktów świetlnych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CB3226-089D-AB35-9B46-908EC9F9F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Cena energii – 1,23 zł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B0A0DEC-3E69-4A17-43FE-B4AF20E93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52152"/>
              </p:ext>
            </p:extLst>
          </p:nvPr>
        </p:nvGraphicFramePr>
        <p:xfrm>
          <a:off x="1807779" y="2501462"/>
          <a:ext cx="8628993" cy="1804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956">
                  <a:extLst>
                    <a:ext uri="{9D8B030D-6E8A-4147-A177-3AD203B41FA5}">
                      <a16:colId xmlns:a16="http://schemas.microsoft.com/office/drawing/2014/main" val="1159913197"/>
                    </a:ext>
                  </a:extLst>
                </a:gridCol>
                <a:gridCol w="986170">
                  <a:extLst>
                    <a:ext uri="{9D8B030D-6E8A-4147-A177-3AD203B41FA5}">
                      <a16:colId xmlns:a16="http://schemas.microsoft.com/office/drawing/2014/main" val="2164563933"/>
                    </a:ext>
                  </a:extLst>
                </a:gridCol>
                <a:gridCol w="1348439">
                  <a:extLst>
                    <a:ext uri="{9D8B030D-6E8A-4147-A177-3AD203B41FA5}">
                      <a16:colId xmlns:a16="http://schemas.microsoft.com/office/drawing/2014/main" val="154529455"/>
                    </a:ext>
                  </a:extLst>
                </a:gridCol>
                <a:gridCol w="1916995">
                  <a:extLst>
                    <a:ext uri="{9D8B030D-6E8A-4147-A177-3AD203B41FA5}">
                      <a16:colId xmlns:a16="http://schemas.microsoft.com/office/drawing/2014/main" val="916105402"/>
                    </a:ext>
                  </a:extLst>
                </a:gridCol>
                <a:gridCol w="1735861">
                  <a:extLst>
                    <a:ext uri="{9D8B030D-6E8A-4147-A177-3AD203B41FA5}">
                      <a16:colId xmlns:a16="http://schemas.microsoft.com/office/drawing/2014/main" val="1817126751"/>
                    </a:ext>
                  </a:extLst>
                </a:gridCol>
                <a:gridCol w="890572">
                  <a:extLst>
                    <a:ext uri="{9D8B030D-6E8A-4147-A177-3AD203B41FA5}">
                      <a16:colId xmlns:a16="http://schemas.microsoft.com/office/drawing/2014/main" val="4225662617"/>
                    </a:ext>
                  </a:extLst>
                </a:gridCol>
              </a:tblGrid>
              <a:tr h="667342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 Efektyw- ność 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Koszt enerii.  OPEX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Zysk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Koszt inwestycji CAPEX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ROI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20829038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65%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1 453 537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    2 739 914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7 861 867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2,87 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3208694"/>
                  </a:ext>
                </a:extLst>
              </a:tr>
              <a:tr h="517667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 Dyn. Sterowanie 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78%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943 347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    3 250 104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11 653 840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3,59 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4350238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2F85C516-F325-4A2B-EA06-DFAA78E74954}"/>
              </a:ext>
            </a:extLst>
          </p:cNvPr>
          <p:cNvSpPr txBox="1"/>
          <p:nvPr/>
        </p:nvSpPr>
        <p:spPr>
          <a:xfrm>
            <a:off x="1576552" y="4961324"/>
            <a:ext cx="95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Czy ROI powinno być jedynym czynnikiem decyzyjnym, którą ofertę wybrać?</a:t>
            </a:r>
          </a:p>
        </p:txBody>
      </p:sp>
    </p:spTree>
    <p:extLst>
      <p:ext uri="{BB962C8B-B14F-4D97-AF65-F5344CB8AC3E}">
        <p14:creationId xmlns:p14="http://schemas.microsoft.com/office/powerpoint/2010/main" val="320534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851DE-19FF-3368-55BE-BB531CFF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 ROI powinno być jedynym czynnikiem decyzyjnym?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1B65E7C-B0E3-C7E8-701D-98A1DC399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835850"/>
              </p:ext>
            </p:extLst>
          </p:nvPr>
        </p:nvGraphicFramePr>
        <p:xfrm>
          <a:off x="1545021" y="2007475"/>
          <a:ext cx="8586951" cy="2827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2951">
                  <a:extLst>
                    <a:ext uri="{9D8B030D-6E8A-4147-A177-3AD203B41FA5}">
                      <a16:colId xmlns:a16="http://schemas.microsoft.com/office/drawing/2014/main" val="651478898"/>
                    </a:ext>
                  </a:extLst>
                </a:gridCol>
                <a:gridCol w="1094306">
                  <a:extLst>
                    <a:ext uri="{9D8B030D-6E8A-4147-A177-3AD203B41FA5}">
                      <a16:colId xmlns:a16="http://schemas.microsoft.com/office/drawing/2014/main" val="1499077161"/>
                    </a:ext>
                  </a:extLst>
                </a:gridCol>
                <a:gridCol w="1496294">
                  <a:extLst>
                    <a:ext uri="{9D8B030D-6E8A-4147-A177-3AD203B41FA5}">
                      <a16:colId xmlns:a16="http://schemas.microsoft.com/office/drawing/2014/main" val="1927575884"/>
                    </a:ext>
                  </a:extLst>
                </a:gridCol>
                <a:gridCol w="2127197">
                  <a:extLst>
                    <a:ext uri="{9D8B030D-6E8A-4147-A177-3AD203B41FA5}">
                      <a16:colId xmlns:a16="http://schemas.microsoft.com/office/drawing/2014/main" val="401879605"/>
                    </a:ext>
                  </a:extLst>
                </a:gridCol>
                <a:gridCol w="1926203">
                  <a:extLst>
                    <a:ext uri="{9D8B030D-6E8A-4147-A177-3AD203B41FA5}">
                      <a16:colId xmlns:a16="http://schemas.microsoft.com/office/drawing/2014/main" val="2521046545"/>
                    </a:ext>
                  </a:extLst>
                </a:gridCol>
              </a:tblGrid>
              <a:tr h="89311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 Efektyw- ność 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>
                          <a:effectLst/>
                        </a:rPr>
                        <a:t>Koszt enerii.  OPEX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Zysk na OPEX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Zysk po 10 latach:</a:t>
                      </a:r>
                    </a:p>
                    <a:p>
                      <a:pPr algn="l" fontAlgn="t"/>
                      <a:r>
                        <a:rPr lang="pl-PL" sz="2000" u="none" strike="noStrike" dirty="0">
                          <a:effectLst/>
                        </a:rPr>
                        <a:t>10* Zysk - CAPEX 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8990207"/>
                  </a:ext>
                </a:extLst>
              </a:tr>
              <a:tr h="757757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 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>
                          <a:effectLst/>
                        </a:rPr>
                        <a:t>65%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  1 453 537 zł 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        2 739 914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  78 149 109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6188966"/>
                  </a:ext>
                </a:extLst>
              </a:tr>
              <a:tr h="757757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 Dyn. Sterowanie 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>
                          <a:effectLst/>
                        </a:rPr>
                        <a:t>78%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      943 347 zł 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        3 250 104 zł </a:t>
                      </a:r>
                      <a:endParaRPr lang="pl-PL" sz="20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>
                          <a:effectLst/>
                        </a:rPr>
                        <a:t>         83 388 801 zł </a:t>
                      </a:r>
                      <a:endParaRPr lang="pl-PL" sz="2000" b="0" i="0" u="none" strike="noStrike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7399367"/>
                  </a:ext>
                </a:extLst>
              </a:tr>
              <a:tr h="418650"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           </a:t>
                      </a:r>
                      <a:r>
                        <a:rPr lang="pl-PL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5 239 693 zł 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4208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71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160EF-9AD7-1355-FE09-CD62A8E8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96873"/>
            <a:ext cx="10058400" cy="1450757"/>
          </a:xfrm>
        </p:spPr>
        <p:txBody>
          <a:bodyPr/>
          <a:lstStyle/>
          <a:p>
            <a:r>
              <a:rPr lang="pl-PL" dirty="0"/>
              <a:t>Czy powinniśmy analizować wzrost cen?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67DF31F-A068-9716-C67C-A30112558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07825"/>
              </p:ext>
            </p:extLst>
          </p:nvPr>
        </p:nvGraphicFramePr>
        <p:xfrm>
          <a:off x="84083" y="1555531"/>
          <a:ext cx="11561379" cy="338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407">
                  <a:extLst>
                    <a:ext uri="{9D8B030D-6E8A-4147-A177-3AD203B41FA5}">
                      <a16:colId xmlns:a16="http://schemas.microsoft.com/office/drawing/2014/main" val="3924969833"/>
                    </a:ext>
                  </a:extLst>
                </a:gridCol>
                <a:gridCol w="1674407">
                  <a:extLst>
                    <a:ext uri="{9D8B030D-6E8A-4147-A177-3AD203B41FA5}">
                      <a16:colId xmlns:a16="http://schemas.microsoft.com/office/drawing/2014/main" val="876166153"/>
                    </a:ext>
                  </a:extLst>
                </a:gridCol>
                <a:gridCol w="1674407">
                  <a:extLst>
                    <a:ext uri="{9D8B030D-6E8A-4147-A177-3AD203B41FA5}">
                      <a16:colId xmlns:a16="http://schemas.microsoft.com/office/drawing/2014/main" val="2024452882"/>
                    </a:ext>
                  </a:extLst>
                </a:gridCol>
                <a:gridCol w="1674407">
                  <a:extLst>
                    <a:ext uri="{9D8B030D-6E8A-4147-A177-3AD203B41FA5}">
                      <a16:colId xmlns:a16="http://schemas.microsoft.com/office/drawing/2014/main" val="3805928236"/>
                    </a:ext>
                  </a:extLst>
                </a:gridCol>
                <a:gridCol w="1674407">
                  <a:extLst>
                    <a:ext uri="{9D8B030D-6E8A-4147-A177-3AD203B41FA5}">
                      <a16:colId xmlns:a16="http://schemas.microsoft.com/office/drawing/2014/main" val="693724939"/>
                    </a:ext>
                  </a:extLst>
                </a:gridCol>
                <a:gridCol w="1594672">
                  <a:extLst>
                    <a:ext uri="{9D8B030D-6E8A-4147-A177-3AD203B41FA5}">
                      <a16:colId xmlns:a16="http://schemas.microsoft.com/office/drawing/2014/main" val="2042130311"/>
                    </a:ext>
                  </a:extLst>
                </a:gridCol>
                <a:gridCol w="1594672">
                  <a:extLst>
                    <a:ext uri="{9D8B030D-6E8A-4147-A177-3AD203B41FA5}">
                      <a16:colId xmlns:a16="http://schemas.microsoft.com/office/drawing/2014/main" val="874385072"/>
                    </a:ext>
                  </a:extLst>
                </a:gridCol>
              </a:tblGrid>
              <a:tr h="111754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                                    -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OPEX                         przy 1,23 zł/KWh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OPEX                         przy 1,85 zł/KWh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Zysk   na OPEX               przy 1,23 zł/KWh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Zysk na OPEX                przy 1,85 zł/KWh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Zysk po 10 latach - CAPEX                      przy 1,2 zł/KWh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Zysk po 10 latach - CAPEX                      przy 1,85 zł/KWh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6192798"/>
                  </a:ext>
                </a:extLst>
              </a:tr>
              <a:tr h="8410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                                    -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             1 453 537 zł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             2 180 306 zł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             2 739 914 zł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             4 109 872 zł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        78 149 109 zł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     132 947 396 zł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7922810"/>
                  </a:ext>
                </a:extLst>
              </a:tr>
              <a:tr h="84106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 Dyn. Sterowanie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                 943 347 zł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             1 415 021 zł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             3 250 104 zł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             4 875 156 zł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        83 388 801 zł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     148 390 882 zł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2238689"/>
                  </a:ext>
                </a:extLst>
              </a:tr>
              <a:tr h="58096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>
                          <a:effectLst/>
                        </a:rPr>
                        <a:t> 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1" u="none" strike="noStrike" dirty="0">
                          <a:effectLst/>
                        </a:rPr>
                        <a:t> 5 239 693 zł 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1" u="none" strike="noStrike" dirty="0">
                          <a:effectLst/>
                        </a:rPr>
                        <a:t> 15 443 485 zł </a:t>
                      </a:r>
                      <a:endParaRPr lang="pl-PL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5821296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34DA5499-AD76-2686-D59B-523AB11152BA}"/>
              </a:ext>
            </a:extLst>
          </p:cNvPr>
          <p:cNvSpPr txBox="1"/>
          <p:nvPr/>
        </p:nvSpPr>
        <p:spPr>
          <a:xfrm>
            <a:off x="1324303" y="5391807"/>
            <a:ext cx="908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Ta wiedza potrzebna jest nam przy analizach opłacalności modeli ESCO i PPP</a:t>
            </a:r>
          </a:p>
        </p:txBody>
      </p:sp>
    </p:spTree>
    <p:extLst>
      <p:ext uri="{BB962C8B-B14F-4D97-AF65-F5344CB8AC3E}">
        <p14:creationId xmlns:p14="http://schemas.microsoft.com/office/powerpoint/2010/main" val="25156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6253FE-F669-5D92-B145-0786459D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86603"/>
            <a:ext cx="10178218" cy="702303"/>
          </a:xfrm>
        </p:spPr>
        <p:txBody>
          <a:bodyPr>
            <a:normAutofit fontScale="90000"/>
          </a:bodyPr>
          <a:lstStyle/>
          <a:p>
            <a:r>
              <a:rPr lang="pl-PL" dirty="0"/>
              <a:t>Co powinien zawierać AUDYT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B611F9-E7B3-878C-D378-D310C5778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54" y="1741140"/>
            <a:ext cx="11109434" cy="4559599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Określenie warunków technicznych inwestycji (w formie elektroniczne):</a:t>
            </a:r>
          </a:p>
          <a:p>
            <a:pPr marL="201168" lvl="1" indent="0">
              <a:buNone/>
            </a:pPr>
            <a:r>
              <a:rPr lang="pl-PL" dirty="0">
                <a:solidFill>
                  <a:schemeClr val="tx1"/>
                </a:solidFill>
              </a:rPr>
              <a:t>  - parametry każdego słupa i jego wysokość, rodzaj wysięgnika*, i klasę oświetleniową oświetlanego obszaru</a:t>
            </a:r>
          </a:p>
          <a:p>
            <a:pPr marL="201168" lvl="1" indent="0">
              <a:buNone/>
            </a:pPr>
            <a:r>
              <a:rPr lang="pl-PL" dirty="0">
                <a:solidFill>
                  <a:schemeClr val="tx1"/>
                </a:solidFill>
              </a:rPr>
              <a:t>  - wskazanie miejsc dostawienia lamp</a:t>
            </a:r>
          </a:p>
          <a:p>
            <a:pPr marL="201168" lvl="1" indent="0">
              <a:buNone/>
            </a:pPr>
            <a:r>
              <a:rPr lang="pl-PL" dirty="0">
                <a:solidFill>
                  <a:schemeClr val="tx1"/>
                </a:solidFill>
              </a:rPr>
              <a:t>  -  jednoznacznie wyznaczone przypisanie klas oświetleniowych do oświetlanych obszarów</a:t>
            </a:r>
          </a:p>
          <a:p>
            <a:pPr marL="201168" lvl="1" indent="0">
              <a:buNone/>
            </a:pPr>
            <a:r>
              <a:rPr lang="pl-PL" dirty="0">
                <a:solidFill>
                  <a:schemeClr val="tx1"/>
                </a:solidFill>
              </a:rPr>
              <a:t>  - określenie położenia i kształtu oświetlanych obszarów</a:t>
            </a:r>
          </a:p>
          <a:p>
            <a:pPr marL="201168" lvl="1" indent="0">
              <a:buNone/>
            </a:pP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sz="1400" i="1" dirty="0">
                <a:solidFill>
                  <a:srgbClr val="FF0000"/>
                </a:solidFill>
              </a:rPr>
              <a:t>Dane te muszą być wystarczające by w startujący w przetargu mogli przygotować własne projekty</a:t>
            </a:r>
            <a:r>
              <a:rPr lang="pl-PL" sz="1400" dirty="0">
                <a:solidFill>
                  <a:srgbClr val="FF0000"/>
                </a:solidFill>
              </a:rPr>
              <a:t>.</a:t>
            </a:r>
          </a:p>
          <a:p>
            <a:pPr marL="201168" lvl="1" indent="0">
              <a:buNone/>
            </a:pPr>
            <a:endParaRPr lang="pl-PL" b="1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pl-PL" b="1" dirty="0">
                <a:solidFill>
                  <a:schemeClr val="tx1"/>
                </a:solidFill>
              </a:rPr>
              <a:t>Projekty fotometryczne dla co najmniej 3 producentów w wariancie z dynamicznym sterowaniem i bez.</a:t>
            </a:r>
          </a:p>
          <a:p>
            <a:pPr marL="201168" lvl="1" indent="0">
              <a:buNone/>
            </a:pPr>
            <a:endParaRPr lang="pl-PL" b="1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pl-PL" b="1" dirty="0">
                <a:solidFill>
                  <a:schemeClr val="tx1"/>
                </a:solidFill>
              </a:rPr>
              <a:t>Wycenę kosztów inwestycji w </a:t>
            </a:r>
            <a:r>
              <a:rPr lang="pl-PL" b="1" dirty="0" err="1">
                <a:solidFill>
                  <a:schemeClr val="tx1"/>
                </a:solidFill>
              </a:rPr>
              <a:t>ww</a:t>
            </a:r>
            <a:r>
              <a:rPr lang="pl-PL" b="1" dirty="0">
                <a:solidFill>
                  <a:schemeClr val="tx1"/>
                </a:solidFill>
              </a:rPr>
              <a:t> wariantach.</a:t>
            </a:r>
          </a:p>
          <a:p>
            <a:pPr marL="201168" lvl="1" indent="0">
              <a:buNone/>
            </a:pPr>
            <a:endParaRPr lang="pl-PL" b="1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pl-PL" b="1" dirty="0">
                <a:solidFill>
                  <a:srgbClr val="0070C0"/>
                </a:solidFill>
              </a:rPr>
              <a:t>Promesę bezpłatnej aktualizacji co najmniej jednego wariantu na żądanie zlecającego audyt w terminie do 2 lat</a:t>
            </a:r>
          </a:p>
          <a:p>
            <a:pPr marL="201168" lvl="1" indent="0">
              <a:buNone/>
            </a:pPr>
            <a:r>
              <a:rPr lang="pl-PL" sz="1400" i="1" dirty="0">
                <a:solidFill>
                  <a:srgbClr val="FF0000"/>
                </a:solidFill>
              </a:rPr>
              <a:t>Postęp techniczny sprawia, że audyt staje się nieaktualny</a:t>
            </a:r>
          </a:p>
          <a:p>
            <a:pPr marL="201168" lvl="1" indent="0">
              <a:buNone/>
            </a:pPr>
            <a:endParaRPr lang="pl-PL" sz="1400" i="1" dirty="0">
              <a:solidFill>
                <a:srgbClr val="FF0000"/>
              </a:solidFill>
            </a:endParaRPr>
          </a:p>
          <a:p>
            <a:pPr marL="201168" lvl="1" indent="0">
              <a:buNone/>
            </a:pPr>
            <a:r>
              <a:rPr lang="pl-PL" b="1" dirty="0">
                <a:solidFill>
                  <a:srgbClr val="0070C0"/>
                </a:solidFill>
              </a:rPr>
              <a:t>Dodatkowe wymagania – przykładowo weryfikację olśnienia budynków </a:t>
            </a:r>
            <a:r>
              <a:rPr lang="pl-PL" sz="1400" i="1" dirty="0">
                <a:solidFill>
                  <a:srgbClr val="FF0000"/>
                </a:solidFill>
              </a:rPr>
              <a:t>(Warszawa, rynek niemiecki)</a:t>
            </a:r>
          </a:p>
          <a:p>
            <a:pPr marL="201168" lvl="1" indent="0">
              <a:buNone/>
            </a:pPr>
            <a:endParaRPr lang="pl-PL" sz="1400" i="1" dirty="0">
              <a:solidFill>
                <a:srgbClr val="FF0000"/>
              </a:solidFill>
            </a:endParaRPr>
          </a:p>
          <a:p>
            <a:pPr marL="201168" lvl="1" indent="0">
              <a:buNone/>
            </a:pPr>
            <a:endParaRPr lang="pl-PL" sz="1400" i="1" dirty="0">
              <a:solidFill>
                <a:srgbClr val="FF0000"/>
              </a:solidFill>
            </a:endParaRPr>
          </a:p>
          <a:p>
            <a:pPr marL="201168" lvl="1" indent="0">
              <a:buNone/>
            </a:pPr>
            <a:endParaRPr lang="pl-PL" sz="1400" b="1" i="1" dirty="0">
              <a:solidFill>
                <a:srgbClr val="FF0000"/>
              </a:solidFill>
            </a:endParaRPr>
          </a:p>
          <a:p>
            <a:pPr marL="201168" lvl="1" indent="0">
              <a:buNone/>
            </a:pPr>
            <a:endParaRPr lang="pl-PL" sz="1400" b="1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2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AA53D-D368-AFF3-D35B-38AA55BA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powinien zawierać dokumentacja przetargowa?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346799-6659-DF04-2078-86DFF669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5" y="1898286"/>
            <a:ext cx="10987514" cy="4023360"/>
          </a:xfrm>
        </p:spPr>
        <p:txBody>
          <a:bodyPr/>
          <a:lstStyle/>
          <a:p>
            <a:r>
              <a:rPr lang="pl-PL" sz="2800" dirty="0"/>
              <a:t>Opis przedmiotu zamówienia </a:t>
            </a:r>
          </a:p>
          <a:p>
            <a:pPr marL="566928" lvl="3" indent="0">
              <a:buNone/>
            </a:pPr>
            <a:r>
              <a:rPr lang="pl-PL" dirty="0"/>
              <a:t>– sugeruję go skopiować z danych już zrealizowanych przetargów</a:t>
            </a:r>
          </a:p>
          <a:p>
            <a:r>
              <a:rPr lang="pl-PL" sz="2800" dirty="0"/>
              <a:t>Określić wymaganą efektywność wymiany </a:t>
            </a:r>
            <a:r>
              <a:rPr lang="pl-PL" sz="1400" dirty="0"/>
              <a:t>– mamy te informacje w audycie </a:t>
            </a:r>
          </a:p>
          <a:p>
            <a:pPr marL="384048" lvl="2" indent="0">
              <a:buNone/>
            </a:pPr>
            <a:r>
              <a:rPr lang="pl-PL" sz="2200" dirty="0"/>
              <a:t>i/lub</a:t>
            </a:r>
          </a:p>
          <a:p>
            <a:r>
              <a:rPr lang="pl-PL" sz="2800" dirty="0"/>
              <a:t>Ustalić kryterium wyboru ofert w oparciu o kryterium efektywności </a:t>
            </a:r>
          </a:p>
          <a:p>
            <a:pPr marL="201168" lvl="1" indent="0">
              <a:buNone/>
            </a:pPr>
            <a:r>
              <a:rPr lang="pl-PL" sz="1200" dirty="0">
                <a:solidFill>
                  <a:srgbClr val="FF0000"/>
                </a:solidFill>
              </a:rPr>
              <a:t>  </a:t>
            </a:r>
            <a:r>
              <a:rPr lang="pl-PL" sz="1600" dirty="0">
                <a:solidFill>
                  <a:srgbClr val="FF0000"/>
                </a:solidFill>
              </a:rPr>
              <a:t>(to nie jest teoria – w Warszawie i Bratysławie – nie wygrała oferta w najniższą cena tylko decydowała efektywność)</a:t>
            </a:r>
            <a:endParaRPr lang="pl-PL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800" dirty="0"/>
              <a:t> Ustalić procedurę automatycznej weryfikacji przedstawionych ofert          		 </a:t>
            </a:r>
            <a:r>
              <a:rPr lang="pl-PL" sz="1600" dirty="0"/>
              <a:t>(człowiek nie jest w stanie zweryfikować kilku tysięcy stron dokumentacji)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5138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13EEC-0470-2EDD-5156-191A8E74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0452"/>
            <a:ext cx="10058400" cy="748454"/>
          </a:xfrm>
        </p:spPr>
        <p:txBody>
          <a:bodyPr/>
          <a:lstStyle/>
          <a:p>
            <a:r>
              <a:rPr lang="pl-PL" dirty="0"/>
              <a:t>Procedura automatycznej weryfikacji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96B8AEC-1916-D47D-74E8-CF5E85493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pliku </a:t>
            </a:r>
            <a:r>
              <a:rPr lang="pl-PL" dirty="0" err="1"/>
              <a:t>excel</a:t>
            </a:r>
            <a:r>
              <a:rPr lang="pl-PL" dirty="0"/>
              <a:t>  - dla każdego słupa określamy opis sytuacji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79A630-6F42-E460-BAB2-3D8D0B5B1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097" y="22544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097" name="Obraz 2">
            <a:extLst>
              <a:ext uri="{FF2B5EF4-FFF2-40B4-BE49-F238E27FC236}">
                <a16:creationId xmlns:a16="http://schemas.microsoft.com/office/drawing/2014/main" id="{9AD7BCC3-6F55-BD5A-FF5A-3E908823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7" y="2367806"/>
            <a:ext cx="6210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E549745-229F-5D2F-EFE3-14FA120DC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097" y="52516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92DEF30-B8A3-8B18-C8B9-5BB120EB6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53192"/>
              </p:ext>
            </p:extLst>
          </p:nvPr>
        </p:nvGraphicFramePr>
        <p:xfrm>
          <a:off x="1696984" y="5192111"/>
          <a:ext cx="7675615" cy="1085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839">
                  <a:extLst>
                    <a:ext uri="{9D8B030D-6E8A-4147-A177-3AD203B41FA5}">
                      <a16:colId xmlns:a16="http://schemas.microsoft.com/office/drawing/2014/main" val="2777250294"/>
                    </a:ext>
                  </a:extLst>
                </a:gridCol>
                <a:gridCol w="707445">
                  <a:extLst>
                    <a:ext uri="{9D8B030D-6E8A-4147-A177-3AD203B41FA5}">
                      <a16:colId xmlns:a16="http://schemas.microsoft.com/office/drawing/2014/main" val="450408432"/>
                    </a:ext>
                  </a:extLst>
                </a:gridCol>
                <a:gridCol w="969831">
                  <a:extLst>
                    <a:ext uri="{9D8B030D-6E8A-4147-A177-3AD203B41FA5}">
                      <a16:colId xmlns:a16="http://schemas.microsoft.com/office/drawing/2014/main" val="794099579"/>
                    </a:ext>
                  </a:extLst>
                </a:gridCol>
                <a:gridCol w="707445">
                  <a:extLst>
                    <a:ext uri="{9D8B030D-6E8A-4147-A177-3AD203B41FA5}">
                      <a16:colId xmlns:a16="http://schemas.microsoft.com/office/drawing/2014/main" val="167735037"/>
                    </a:ext>
                  </a:extLst>
                </a:gridCol>
                <a:gridCol w="747302">
                  <a:extLst>
                    <a:ext uri="{9D8B030D-6E8A-4147-A177-3AD203B41FA5}">
                      <a16:colId xmlns:a16="http://schemas.microsoft.com/office/drawing/2014/main" val="2686795430"/>
                    </a:ext>
                  </a:extLst>
                </a:gridCol>
                <a:gridCol w="810406">
                  <a:extLst>
                    <a:ext uri="{9D8B030D-6E8A-4147-A177-3AD203B41FA5}">
                      <a16:colId xmlns:a16="http://schemas.microsoft.com/office/drawing/2014/main" val="3992831018"/>
                    </a:ext>
                  </a:extLst>
                </a:gridCol>
                <a:gridCol w="650982">
                  <a:extLst>
                    <a:ext uri="{9D8B030D-6E8A-4147-A177-3AD203B41FA5}">
                      <a16:colId xmlns:a16="http://schemas.microsoft.com/office/drawing/2014/main" val="2030092997"/>
                    </a:ext>
                  </a:extLst>
                </a:gridCol>
                <a:gridCol w="770551">
                  <a:extLst>
                    <a:ext uri="{9D8B030D-6E8A-4147-A177-3AD203B41FA5}">
                      <a16:colId xmlns:a16="http://schemas.microsoft.com/office/drawing/2014/main" val="3425962741"/>
                    </a:ext>
                  </a:extLst>
                </a:gridCol>
                <a:gridCol w="770551">
                  <a:extLst>
                    <a:ext uri="{9D8B030D-6E8A-4147-A177-3AD203B41FA5}">
                      <a16:colId xmlns:a16="http://schemas.microsoft.com/office/drawing/2014/main" val="1329332368"/>
                    </a:ext>
                  </a:extLst>
                </a:gridCol>
                <a:gridCol w="850263">
                  <a:extLst>
                    <a:ext uri="{9D8B030D-6E8A-4147-A177-3AD203B41FA5}">
                      <a16:colId xmlns:a16="http://schemas.microsoft.com/office/drawing/2014/main" val="1412864265"/>
                    </a:ext>
                  </a:extLst>
                </a:gridCol>
              </a:tblGrid>
              <a:tr h="48989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KLASA OŚWIETLENIOWA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ROZMIESZCZENIE OPRAW (opcja)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ODLEGŁOŚCI POMIĘDZY SŁUPAMI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ODLEGŁOŚĆ OD KRAWĘDZI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WYSOKOŚĆ SŁUPA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DŁUGOŚĆ WYSIĘGNIKA OPRAWY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KĄT MONTAŻU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TYP OPRAWY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LAT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LON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47571"/>
                  </a:ext>
                </a:extLst>
              </a:tr>
              <a:tr h="19860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M5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jednostronne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1,5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drogowe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49,82510734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19,94162829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22112"/>
                  </a:ext>
                </a:extLst>
              </a:tr>
              <a:tr h="19860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M5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 dirty="0">
                          <a:effectLst/>
                        </a:rPr>
                        <a:t>jednostronne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40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1,5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20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drogowe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49,82881176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19,94028095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07095"/>
                  </a:ext>
                </a:extLst>
              </a:tr>
              <a:tr h="198607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M5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jednostronne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1,5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20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drogowe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>
                          <a:effectLst/>
                        </a:rPr>
                        <a:t>49,82932848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u="none" strike="noStrike" dirty="0">
                          <a:effectLst/>
                        </a:rPr>
                        <a:t>19,94033541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51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99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67D9D-E7E6-03D1-2458-41B5C264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70257"/>
          </a:xfrm>
        </p:spPr>
        <p:txBody>
          <a:bodyPr/>
          <a:lstStyle/>
          <a:p>
            <a:r>
              <a:rPr lang="pl-PL" dirty="0"/>
              <a:t>Procedura automatycznej weryfikacji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0ACA17-A465-1EA6-8083-CC0BBD2B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56290"/>
            <a:ext cx="10723880" cy="3947510"/>
          </a:xfrm>
        </p:spPr>
        <p:txBody>
          <a:bodyPr/>
          <a:lstStyle/>
          <a:p>
            <a:endParaRPr lang="pl-PL" dirty="0"/>
          </a:p>
          <a:p>
            <a:pPr marL="0" indent="0">
              <a:buNone/>
            </a:pPr>
            <a:r>
              <a:rPr lang="pl-PL" sz="2800" b="1" dirty="0"/>
              <a:t>Każdy z oferentów uzupełnia ten arkusz: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7A204FA-A9FF-F971-D0E6-8F1D3535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2989263"/>
            <a:ext cx="12192000" cy="457200"/>
          </a:xfrm>
          <a:prstGeom prst="rect">
            <a:avLst/>
          </a:prstGeom>
          <a:solidFill>
            <a:srgbClr val="FEF5E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7AB186-13B6-D6C6-22AC-E42207E54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2" y="2989263"/>
            <a:ext cx="147781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6740D9AA-738F-694E-0AB8-6A812151B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64800"/>
              </p:ext>
            </p:extLst>
          </p:nvPr>
        </p:nvGraphicFramePr>
        <p:xfrm>
          <a:off x="1971040" y="2721012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50001087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62379427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544224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669182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31883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Nazwa opraw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Moc  oprawy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Długość wysięgnika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Kąt  montażu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LFR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83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75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8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811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2F17806-ED43-4BA0-9C25-A6937C25FF37}"/>
              </a:ext>
            </a:extLst>
          </p:cNvPr>
          <p:cNvSpPr txBox="1"/>
          <p:nvPr/>
        </p:nvSpPr>
        <p:spPr>
          <a:xfrm>
            <a:off x="1524000" y="5018337"/>
            <a:ext cx="988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To pozwala zweryfikować automatycznie poprawność programu np. weryfikatorem AGH</a:t>
            </a:r>
          </a:p>
        </p:txBody>
      </p:sp>
    </p:spTree>
    <p:extLst>
      <p:ext uri="{BB962C8B-B14F-4D97-AF65-F5344CB8AC3E}">
        <p14:creationId xmlns:p14="http://schemas.microsoft.com/office/powerpoint/2010/main" val="1531000390"/>
      </p:ext>
    </p:extLst>
  </p:cSld>
  <p:clrMapOvr>
    <a:masterClrMapping/>
  </p:clrMapOvr>
</p:sld>
</file>

<file path=ppt/theme/theme1.xml><?xml version="1.0" encoding="utf-8"?>
<a:theme xmlns:a="http://schemas.openxmlformats.org/drawingml/2006/main" name="Staroświecki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309_TF22581678.potx" id="{A037139E-BB01-4664-B9FF-05EE092BD8BC}" vid="{201CF46A-B439-406E-9F4C-2C586E56102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F27F58161E244AAADD2795D678BCF1" ma:contentTypeVersion="11" ma:contentTypeDescription="Utwórz nowy dokument." ma:contentTypeScope="" ma:versionID="0ad685fb19b796c95bfacd4f23732ecb">
  <xsd:schema xmlns:xsd="http://www.w3.org/2001/XMLSchema" xmlns:xs="http://www.w3.org/2001/XMLSchema" xmlns:p="http://schemas.microsoft.com/office/2006/metadata/properties" xmlns:ns3="05226cbd-4da0-4a69-bf7a-35ad791d67b1" xmlns:ns4="eb0572f6-536e-4d98-b2fc-de5c69548fe4" targetNamespace="http://schemas.microsoft.com/office/2006/metadata/properties" ma:root="true" ma:fieldsID="7bd0504a1e01ef761cf17fac54211614" ns3:_="" ns4:_="">
    <xsd:import namespace="05226cbd-4da0-4a69-bf7a-35ad791d67b1"/>
    <xsd:import namespace="eb0572f6-536e-4d98-b2fc-de5c69548f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26cbd-4da0-4a69-bf7a-35ad791d6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572f6-536e-4d98-b2fc-de5c69548f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D5DC8-F6AC-4070-BB25-1C8C0AB69261}">
  <ds:schemaRefs>
    <ds:schemaRef ds:uri="05226cbd-4da0-4a69-bf7a-35ad791d67b1"/>
    <ds:schemaRef ds:uri="eb0572f6-536e-4d98-b2fc-de5c69548f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E1769B-F786-4781-8C19-BD7E9AD22D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171D27-1DA6-4785-8854-2FC6AAFC27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19061</TotalTime>
  <Words>798</Words>
  <Application>Microsoft Macintosh PowerPoint</Application>
  <PresentationFormat>Panoramiczny</PresentationFormat>
  <Paragraphs>186</Paragraphs>
  <Slides>12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Staroświecki</vt:lpstr>
      <vt:lpstr>Wpływ efektywności projektowania systemów oświetleniowych  na końcowy zysk z inwestycji </vt:lpstr>
      <vt:lpstr>Co się zmieniło w ostatnich latach?</vt:lpstr>
      <vt:lpstr>Przykład – dla 5000 punktów świetlnych</vt:lpstr>
      <vt:lpstr>Czy ROI powinno być jedynym czynnikiem decyzyjnym?</vt:lpstr>
      <vt:lpstr>Czy powinniśmy analizować wzrost cen?</vt:lpstr>
      <vt:lpstr>Co powinien zawierać AUDYT</vt:lpstr>
      <vt:lpstr>Co powinien zawierać dokumentacja przetargowa?</vt:lpstr>
      <vt:lpstr>Procedura automatycznej weryfikacji</vt:lpstr>
      <vt:lpstr>Procedura automatycznej weryfikacji</vt:lpstr>
      <vt:lpstr>Pomoc w ogłaszanych przetargach</vt:lpstr>
      <vt:lpstr>Wnioski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Nowe podejście do projektowania oświetlenia przejść dla pieszych</dc:title>
  <dc:creator>Adam Sędziwy</dc:creator>
  <cp:lastModifiedBy>Leszek Kotulski</cp:lastModifiedBy>
  <cp:revision>7</cp:revision>
  <cp:lastPrinted>2021-08-28T11:59:53Z</cp:lastPrinted>
  <dcterms:created xsi:type="dcterms:W3CDTF">2020-01-31T09:08:06Z</dcterms:created>
  <dcterms:modified xsi:type="dcterms:W3CDTF">2023-07-10T08:50:38Z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0x01010092F27F58161E244AAADD2795D678BCF1</vt:lpwstr>
  </property>
</Properties>
</file>