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</p:sldMasterIdLst>
  <p:notesMasterIdLst>
    <p:notesMasterId r:id="rId21"/>
  </p:notesMasterIdLst>
  <p:sldIdLst>
    <p:sldId id="330" r:id="rId3"/>
    <p:sldId id="260" r:id="rId4"/>
    <p:sldId id="353" r:id="rId5"/>
    <p:sldId id="259" r:id="rId6"/>
    <p:sldId id="354" r:id="rId7"/>
    <p:sldId id="355" r:id="rId8"/>
    <p:sldId id="356" r:id="rId9"/>
    <p:sldId id="365" r:id="rId10"/>
    <p:sldId id="359" r:id="rId11"/>
    <p:sldId id="360" r:id="rId12"/>
    <p:sldId id="361" r:id="rId13"/>
    <p:sldId id="362" r:id="rId14"/>
    <p:sldId id="363" r:id="rId15"/>
    <p:sldId id="369" r:id="rId16"/>
    <p:sldId id="366" r:id="rId17"/>
    <p:sldId id="367" r:id="rId18"/>
    <p:sldId id="352" r:id="rId19"/>
    <p:sldId id="368" r:id="rId20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E9530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001" autoAdjust="0"/>
    <p:restoredTop sz="95196" autoAdjust="0"/>
  </p:normalViewPr>
  <p:slideViewPr>
    <p:cSldViewPr snapToGrid="0">
      <p:cViewPr varScale="1">
        <p:scale>
          <a:sx n="49" d="100"/>
          <a:sy n="49" d="100"/>
        </p:scale>
        <p:origin x="76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C576E-4C97-40DE-9B36-CB302D26DD29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B4EC4F2-9CE3-4289-8CEF-4950A83D5C1B}">
      <dgm:prSet phldrT="[Tekst]"/>
      <dgm:spPr/>
      <dgm:t>
        <a:bodyPr/>
        <a:lstStyle/>
        <a:p>
          <a:r>
            <a:rPr lang="pl-PL" b="1" dirty="0"/>
            <a:t>Rekrutacja</a:t>
          </a:r>
        </a:p>
      </dgm:t>
    </dgm:pt>
    <dgm:pt modelId="{0CCE16F5-8BDF-41DE-BF07-9951DC1D6653}" type="parTrans" cxnId="{088C4180-EDA7-4B15-887D-02E75E4125EA}">
      <dgm:prSet/>
      <dgm:spPr/>
      <dgm:t>
        <a:bodyPr/>
        <a:lstStyle/>
        <a:p>
          <a:endParaRPr lang="pl-PL"/>
        </a:p>
      </dgm:t>
    </dgm:pt>
    <dgm:pt modelId="{A1888C6F-5CF4-4108-9EF0-31140B8390FD}" type="sibTrans" cxnId="{088C4180-EDA7-4B15-887D-02E75E4125EA}">
      <dgm:prSet/>
      <dgm:spPr/>
      <dgm:t>
        <a:bodyPr/>
        <a:lstStyle/>
        <a:p>
          <a:endParaRPr lang="pl-PL"/>
        </a:p>
      </dgm:t>
    </dgm:pt>
    <dgm:pt modelId="{9BC48042-055F-4E9A-B726-1804F392804A}">
      <dgm:prSet phldrT="[Tekst]" custT="1"/>
      <dgm:spPr/>
      <dgm:t>
        <a:bodyPr/>
        <a:lstStyle/>
        <a:p>
          <a:r>
            <a:rPr lang="pl-PL" sz="1800" dirty="0"/>
            <a:t>60 złożonych wniosków, podpisane 48 umów z JST</a:t>
          </a:r>
          <a:endParaRPr lang="pl-PL" sz="1800" dirty="0">
            <a:solidFill>
              <a:srgbClr val="5C5C5C"/>
            </a:solidFill>
            <a:latin typeface="+mj-lt"/>
          </a:endParaRPr>
        </a:p>
      </dgm:t>
    </dgm:pt>
    <dgm:pt modelId="{40A4886B-0439-4B9E-8398-13C76435A8A1}" type="parTrans" cxnId="{ADB19E51-F1F2-47C9-9AFE-66C6B03AFF93}">
      <dgm:prSet/>
      <dgm:spPr/>
      <dgm:t>
        <a:bodyPr/>
        <a:lstStyle/>
        <a:p>
          <a:endParaRPr lang="pl-PL"/>
        </a:p>
      </dgm:t>
    </dgm:pt>
    <dgm:pt modelId="{B40F278E-6DDF-47F9-B97B-55F222B19DF0}" type="sibTrans" cxnId="{ADB19E51-F1F2-47C9-9AFE-66C6B03AFF93}">
      <dgm:prSet/>
      <dgm:spPr/>
      <dgm:t>
        <a:bodyPr/>
        <a:lstStyle/>
        <a:p>
          <a:endParaRPr lang="pl-PL"/>
        </a:p>
      </dgm:t>
    </dgm:pt>
    <dgm:pt modelId="{06034EC7-C268-424E-8FE3-2DD8E36BBF0B}">
      <dgm:prSet phldrT="[Tekst]"/>
      <dgm:spPr/>
      <dgm:t>
        <a:bodyPr/>
        <a:lstStyle/>
        <a:p>
          <a:r>
            <a:rPr lang="pl-PL" b="1" dirty="0"/>
            <a:t>Szkolenia</a:t>
          </a:r>
        </a:p>
      </dgm:t>
    </dgm:pt>
    <dgm:pt modelId="{FC50A6B1-C4A3-43B6-9D4F-DABE10156B07}" type="parTrans" cxnId="{D9E594E8-39FF-49A9-A88F-7B8DB46D8FA1}">
      <dgm:prSet/>
      <dgm:spPr/>
      <dgm:t>
        <a:bodyPr/>
        <a:lstStyle/>
        <a:p>
          <a:endParaRPr lang="pl-PL"/>
        </a:p>
      </dgm:t>
    </dgm:pt>
    <dgm:pt modelId="{94289B58-08B3-4D0B-94E9-7DCD2F78F418}" type="sibTrans" cxnId="{D9E594E8-39FF-49A9-A88F-7B8DB46D8FA1}">
      <dgm:prSet/>
      <dgm:spPr/>
      <dgm:t>
        <a:bodyPr/>
        <a:lstStyle/>
        <a:p>
          <a:endParaRPr lang="pl-PL"/>
        </a:p>
      </dgm:t>
    </dgm:pt>
    <dgm:pt modelId="{D884494D-7F12-4DCF-A3AD-84DB28A1BADF}">
      <dgm:prSet phldrT="[Tekst]"/>
      <dgm:spPr/>
      <dgm:t>
        <a:bodyPr/>
        <a:lstStyle/>
        <a:p>
          <a:r>
            <a:rPr lang="pl-PL" b="1" dirty="0"/>
            <a:t>Diagnoza</a:t>
          </a:r>
        </a:p>
      </dgm:t>
    </dgm:pt>
    <dgm:pt modelId="{BDACE400-5083-4164-96EB-8DF784A8699B}" type="parTrans" cxnId="{8F69AD32-444A-4787-9734-6BAB4ED524CC}">
      <dgm:prSet/>
      <dgm:spPr/>
      <dgm:t>
        <a:bodyPr/>
        <a:lstStyle/>
        <a:p>
          <a:endParaRPr lang="pl-PL"/>
        </a:p>
      </dgm:t>
    </dgm:pt>
    <dgm:pt modelId="{C4A989B7-C01E-436C-8A94-98C75CA1038D}" type="sibTrans" cxnId="{8F69AD32-444A-4787-9734-6BAB4ED524CC}">
      <dgm:prSet/>
      <dgm:spPr/>
      <dgm:t>
        <a:bodyPr/>
        <a:lstStyle/>
        <a:p>
          <a:endParaRPr lang="pl-PL"/>
        </a:p>
      </dgm:t>
    </dgm:pt>
    <dgm:pt modelId="{67C9AF81-5077-4008-9396-7F4657EA3F50}">
      <dgm:prSet phldrT="[Tekst]"/>
      <dgm:spPr/>
      <dgm:t>
        <a:bodyPr/>
        <a:lstStyle/>
        <a:p>
          <a:r>
            <a:rPr lang="pl-PL" sz="1900" b="1" dirty="0"/>
            <a:t>Wstępne konsultacje rynkowe</a:t>
          </a:r>
          <a:endParaRPr lang="pl-PL" sz="1900" dirty="0"/>
        </a:p>
      </dgm:t>
    </dgm:pt>
    <dgm:pt modelId="{DEE815B4-C8A4-41D1-A0C7-152A3872AE10}" type="parTrans" cxnId="{2FF255D5-9CF7-40F0-81BA-FBAC705F8338}">
      <dgm:prSet/>
      <dgm:spPr/>
      <dgm:t>
        <a:bodyPr/>
        <a:lstStyle/>
        <a:p>
          <a:endParaRPr lang="pl-PL"/>
        </a:p>
      </dgm:t>
    </dgm:pt>
    <dgm:pt modelId="{D4D021C8-16C3-4596-BC4D-28D69B47ED54}" type="sibTrans" cxnId="{2FF255D5-9CF7-40F0-81BA-FBAC705F8338}">
      <dgm:prSet/>
      <dgm:spPr/>
      <dgm:t>
        <a:bodyPr/>
        <a:lstStyle/>
        <a:p>
          <a:endParaRPr lang="pl-PL"/>
        </a:p>
      </dgm:t>
    </dgm:pt>
    <dgm:pt modelId="{2C71D650-E13A-41AE-A274-0C0952A79FDE}">
      <dgm:prSet phldrT="[Tekst]"/>
      <dgm:spPr/>
      <dgm:t>
        <a:bodyPr/>
        <a:lstStyle/>
        <a:p>
          <a:r>
            <a:rPr lang="pl-PL" b="1" dirty="0"/>
            <a:t>Konkursy</a:t>
          </a:r>
        </a:p>
      </dgm:t>
    </dgm:pt>
    <dgm:pt modelId="{9DE372E0-D98E-4D6C-9C8A-BCDE16D0B027}" type="parTrans" cxnId="{F2BD04BE-8255-45BF-B32C-D61FBD440169}">
      <dgm:prSet/>
      <dgm:spPr/>
      <dgm:t>
        <a:bodyPr/>
        <a:lstStyle/>
        <a:p>
          <a:endParaRPr lang="pl-PL"/>
        </a:p>
      </dgm:t>
    </dgm:pt>
    <dgm:pt modelId="{6F04B6BB-8FD9-453A-ABC4-20C53ECBE07C}" type="sibTrans" cxnId="{F2BD04BE-8255-45BF-B32C-D61FBD440169}">
      <dgm:prSet/>
      <dgm:spPr/>
      <dgm:t>
        <a:bodyPr/>
        <a:lstStyle/>
        <a:p>
          <a:endParaRPr lang="pl-PL"/>
        </a:p>
      </dgm:t>
    </dgm:pt>
    <dgm:pt modelId="{00CB4343-449B-4368-8768-5AF596E61FDD}">
      <dgm:prSet phldrT="[Tekst]" custT="1"/>
      <dgm:spPr/>
      <dgm:t>
        <a:bodyPr/>
        <a:lstStyle/>
        <a:p>
          <a:r>
            <a:rPr lang="pl-PL" sz="1800" dirty="0">
              <a:solidFill>
                <a:srgbClr val="5C5C5C"/>
              </a:solidFill>
              <a:latin typeface="+mj-lt"/>
            </a:rPr>
            <a:t>3 rozpoczęte</a:t>
          </a:r>
        </a:p>
      </dgm:t>
    </dgm:pt>
    <dgm:pt modelId="{01F6B58C-31D6-414C-8168-08C8598A6021}" type="parTrans" cxnId="{2DC0725D-3454-4183-8CC4-69FF8C9807D1}">
      <dgm:prSet/>
      <dgm:spPr/>
      <dgm:t>
        <a:bodyPr/>
        <a:lstStyle/>
        <a:p>
          <a:endParaRPr lang="pl-PL"/>
        </a:p>
      </dgm:t>
    </dgm:pt>
    <dgm:pt modelId="{7E947B1D-65BF-475D-A65F-B11CDAC980D8}" type="sibTrans" cxnId="{2DC0725D-3454-4183-8CC4-69FF8C9807D1}">
      <dgm:prSet/>
      <dgm:spPr/>
      <dgm:t>
        <a:bodyPr/>
        <a:lstStyle/>
        <a:p>
          <a:endParaRPr lang="pl-PL"/>
        </a:p>
      </dgm:t>
    </dgm:pt>
    <dgm:pt modelId="{81CF579F-CC9E-489A-A646-4CADA2BFA78B}">
      <dgm:prSet phldrT="[Tekst]" custT="1"/>
      <dgm:spPr/>
      <dgm:t>
        <a:bodyPr/>
        <a:lstStyle/>
        <a:p>
          <a:r>
            <a:rPr lang="pl-PL" sz="1800" dirty="0"/>
            <a:t>48 JST przeszkolonych,</a:t>
          </a:r>
          <a:r>
            <a:rPr lang="pl-PL" sz="1800" b="1" dirty="0"/>
            <a:t> </a:t>
          </a:r>
          <a:r>
            <a:rPr lang="pl-PL" sz="1800" dirty="0"/>
            <a:t>8 szkoleń dla 165 osób z PZP oraz 10 szkoleń dla 175 osób w zakresie zastosowania metodyk zwinnych</a:t>
          </a:r>
          <a:endParaRPr lang="pl-PL" sz="1800" dirty="0">
            <a:solidFill>
              <a:srgbClr val="5C5C5C"/>
            </a:solidFill>
            <a:latin typeface="+mj-lt"/>
          </a:endParaRPr>
        </a:p>
      </dgm:t>
    </dgm:pt>
    <dgm:pt modelId="{A9AF12B2-BAD3-485F-AEED-94ADC7E1556B}" type="parTrans" cxnId="{95C3A0B2-E868-44BB-B67D-C91F944EA8A8}">
      <dgm:prSet/>
      <dgm:spPr/>
      <dgm:t>
        <a:bodyPr/>
        <a:lstStyle/>
        <a:p>
          <a:endParaRPr lang="pl-PL"/>
        </a:p>
      </dgm:t>
    </dgm:pt>
    <dgm:pt modelId="{A62CFA2B-3A01-49FB-A13A-23B75F06385C}" type="sibTrans" cxnId="{95C3A0B2-E868-44BB-B67D-C91F944EA8A8}">
      <dgm:prSet/>
      <dgm:spPr/>
      <dgm:t>
        <a:bodyPr/>
        <a:lstStyle/>
        <a:p>
          <a:endParaRPr lang="pl-PL"/>
        </a:p>
      </dgm:t>
    </dgm:pt>
    <dgm:pt modelId="{27BA6668-6121-489A-B69D-3A7DC0D4F532}">
      <dgm:prSet phldrT="[Tekst]" custT="1"/>
      <dgm:spPr/>
      <dgm:t>
        <a:bodyPr/>
        <a:lstStyle/>
        <a:p>
          <a:r>
            <a:rPr lang="pl-PL" sz="1800" dirty="0"/>
            <a:t>48 zrealizowanych  (2 w trakcie formalnych rozliczeń), 24 do dalszego etapu</a:t>
          </a:r>
          <a:endParaRPr lang="pl-PL" sz="1800" dirty="0">
            <a:solidFill>
              <a:srgbClr val="5C5C5C"/>
            </a:solidFill>
            <a:latin typeface="+mj-lt"/>
          </a:endParaRPr>
        </a:p>
      </dgm:t>
    </dgm:pt>
    <dgm:pt modelId="{3AD47810-2C3B-401A-9BBD-3F7960AC12F3}" type="parTrans" cxnId="{28800B09-076E-46D6-BE30-BA2960A188A0}">
      <dgm:prSet/>
      <dgm:spPr/>
      <dgm:t>
        <a:bodyPr/>
        <a:lstStyle/>
        <a:p>
          <a:endParaRPr lang="pl-PL"/>
        </a:p>
      </dgm:t>
    </dgm:pt>
    <dgm:pt modelId="{9E36C4CE-57BA-4B33-91F9-BD222C61BA39}" type="sibTrans" cxnId="{28800B09-076E-46D6-BE30-BA2960A188A0}">
      <dgm:prSet/>
      <dgm:spPr/>
      <dgm:t>
        <a:bodyPr/>
        <a:lstStyle/>
        <a:p>
          <a:endParaRPr lang="pl-PL"/>
        </a:p>
      </dgm:t>
    </dgm:pt>
    <dgm:pt modelId="{48F50B6E-A15D-4C04-B06D-5F854FD55D1A}">
      <dgm:prSet phldrT="[Tekst]" custT="1"/>
      <dgm:spPr/>
      <dgm:t>
        <a:bodyPr/>
        <a:lstStyle/>
        <a:p>
          <a:r>
            <a:rPr lang="pl-PL" sz="1800" dirty="0"/>
            <a:t>24</a:t>
          </a:r>
          <a:r>
            <a:rPr lang="pl-PL" sz="1800" b="1" dirty="0"/>
            <a:t> </a:t>
          </a:r>
          <a:r>
            <a:rPr lang="pl-PL" sz="1800" dirty="0"/>
            <a:t>rozpoczęte, 19 ogłoszeń, 3 do dalszego etapu </a:t>
          </a:r>
          <a:endParaRPr lang="pl-PL" sz="1800" dirty="0">
            <a:solidFill>
              <a:srgbClr val="5C5C5C"/>
            </a:solidFill>
            <a:latin typeface="+mj-lt"/>
          </a:endParaRPr>
        </a:p>
      </dgm:t>
    </dgm:pt>
    <dgm:pt modelId="{CEEA7C53-A580-4543-A366-8349EFE82048}" type="parTrans" cxnId="{3FFE73FB-1C29-45F8-9D0D-0E5439690349}">
      <dgm:prSet/>
      <dgm:spPr/>
      <dgm:t>
        <a:bodyPr/>
        <a:lstStyle/>
        <a:p>
          <a:endParaRPr lang="pl-PL"/>
        </a:p>
      </dgm:t>
    </dgm:pt>
    <dgm:pt modelId="{2EBA368C-54E7-459E-94E4-ECD76E35561C}" type="sibTrans" cxnId="{3FFE73FB-1C29-45F8-9D0D-0E5439690349}">
      <dgm:prSet/>
      <dgm:spPr/>
      <dgm:t>
        <a:bodyPr/>
        <a:lstStyle/>
        <a:p>
          <a:endParaRPr lang="pl-PL"/>
        </a:p>
      </dgm:t>
    </dgm:pt>
    <dgm:pt modelId="{FD2E8FA4-7B40-481F-89E3-0BF0C2DED96A}" type="pres">
      <dgm:prSet presAssocID="{435C576E-4C97-40DE-9B36-CB302D26DD29}" presName="Name0" presStyleCnt="0">
        <dgm:presLayoutVars>
          <dgm:dir/>
          <dgm:animLvl val="lvl"/>
          <dgm:resizeHandles val="exact"/>
        </dgm:presLayoutVars>
      </dgm:prSet>
      <dgm:spPr/>
    </dgm:pt>
    <dgm:pt modelId="{80DAB4D4-A2FF-431D-8D14-86F3E2752B24}" type="pres">
      <dgm:prSet presAssocID="{3B4EC4F2-9CE3-4289-8CEF-4950A83D5C1B}" presName="linNode" presStyleCnt="0"/>
      <dgm:spPr/>
    </dgm:pt>
    <dgm:pt modelId="{2477D27F-7EB7-4164-99ED-BDFA681D5CFB}" type="pres">
      <dgm:prSet presAssocID="{3B4EC4F2-9CE3-4289-8CEF-4950A83D5C1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6442FD5-42C4-4750-A064-573D8B004C9D}" type="pres">
      <dgm:prSet presAssocID="{3B4EC4F2-9CE3-4289-8CEF-4950A83D5C1B}" presName="descendantText" presStyleLbl="alignAccFollowNode1" presStyleIdx="0" presStyleCnt="5">
        <dgm:presLayoutVars>
          <dgm:bulletEnabled val="1"/>
        </dgm:presLayoutVars>
      </dgm:prSet>
      <dgm:spPr/>
    </dgm:pt>
    <dgm:pt modelId="{0A361CCD-1F04-4EC1-958F-8F1A36BD17F6}" type="pres">
      <dgm:prSet presAssocID="{A1888C6F-5CF4-4108-9EF0-31140B8390FD}" presName="sp" presStyleCnt="0"/>
      <dgm:spPr/>
    </dgm:pt>
    <dgm:pt modelId="{B2EF7996-733B-4106-B66D-9B545C56E6BF}" type="pres">
      <dgm:prSet presAssocID="{06034EC7-C268-424E-8FE3-2DD8E36BBF0B}" presName="linNode" presStyleCnt="0"/>
      <dgm:spPr/>
    </dgm:pt>
    <dgm:pt modelId="{11279433-B785-499D-A933-0F6C11EF5567}" type="pres">
      <dgm:prSet presAssocID="{06034EC7-C268-424E-8FE3-2DD8E36BBF0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A862A3B-3E8E-4A06-A402-48650B098004}" type="pres">
      <dgm:prSet presAssocID="{06034EC7-C268-424E-8FE3-2DD8E36BBF0B}" presName="descendantText" presStyleLbl="alignAccFollowNode1" presStyleIdx="1" presStyleCnt="5">
        <dgm:presLayoutVars>
          <dgm:bulletEnabled val="1"/>
        </dgm:presLayoutVars>
      </dgm:prSet>
      <dgm:spPr/>
    </dgm:pt>
    <dgm:pt modelId="{1CBA1A72-A4CB-46EC-8224-650C9F98AFB6}" type="pres">
      <dgm:prSet presAssocID="{94289B58-08B3-4D0B-94E9-7DCD2F78F418}" presName="sp" presStyleCnt="0"/>
      <dgm:spPr/>
    </dgm:pt>
    <dgm:pt modelId="{305CA222-EDDA-4E7F-A6F2-685B09880788}" type="pres">
      <dgm:prSet presAssocID="{D884494D-7F12-4DCF-A3AD-84DB28A1BADF}" presName="linNode" presStyleCnt="0"/>
      <dgm:spPr/>
    </dgm:pt>
    <dgm:pt modelId="{EA651AA8-7E2A-41FE-91FA-967D4ADA54A3}" type="pres">
      <dgm:prSet presAssocID="{D884494D-7F12-4DCF-A3AD-84DB28A1BAD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10D6CB7-6AEC-4587-B5A7-E513A68D649C}" type="pres">
      <dgm:prSet presAssocID="{D884494D-7F12-4DCF-A3AD-84DB28A1BADF}" presName="descendantText" presStyleLbl="alignAccFollowNode1" presStyleIdx="2" presStyleCnt="5">
        <dgm:presLayoutVars>
          <dgm:bulletEnabled val="1"/>
        </dgm:presLayoutVars>
      </dgm:prSet>
      <dgm:spPr/>
    </dgm:pt>
    <dgm:pt modelId="{E4A29DA0-2C05-4B3B-89BD-EEFE562DAFE9}" type="pres">
      <dgm:prSet presAssocID="{C4A989B7-C01E-436C-8A94-98C75CA1038D}" presName="sp" presStyleCnt="0"/>
      <dgm:spPr/>
    </dgm:pt>
    <dgm:pt modelId="{FF152DA2-EDD1-4F14-AAC8-C41B2A536F70}" type="pres">
      <dgm:prSet presAssocID="{67C9AF81-5077-4008-9396-7F4657EA3F50}" presName="linNode" presStyleCnt="0"/>
      <dgm:spPr/>
    </dgm:pt>
    <dgm:pt modelId="{D73AE65B-FC1F-4AE0-A8CE-25220FFA9A01}" type="pres">
      <dgm:prSet presAssocID="{67C9AF81-5077-4008-9396-7F4657EA3F5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9F30694-E6ED-442C-A50D-C72B9902CD9F}" type="pres">
      <dgm:prSet presAssocID="{67C9AF81-5077-4008-9396-7F4657EA3F50}" presName="descendantText" presStyleLbl="alignAccFollowNode1" presStyleIdx="3" presStyleCnt="5">
        <dgm:presLayoutVars>
          <dgm:bulletEnabled val="1"/>
        </dgm:presLayoutVars>
      </dgm:prSet>
      <dgm:spPr/>
    </dgm:pt>
    <dgm:pt modelId="{C0939ED7-0C2C-4E0A-9921-26E720B5AA88}" type="pres">
      <dgm:prSet presAssocID="{D4D021C8-16C3-4596-BC4D-28D69B47ED54}" presName="sp" presStyleCnt="0"/>
      <dgm:spPr/>
    </dgm:pt>
    <dgm:pt modelId="{FFBAD536-84BB-4616-81F4-819F1F86334B}" type="pres">
      <dgm:prSet presAssocID="{2C71D650-E13A-41AE-A274-0C0952A79FDE}" presName="linNode" presStyleCnt="0"/>
      <dgm:spPr/>
    </dgm:pt>
    <dgm:pt modelId="{D2C0A0EF-A6A9-4FDA-8D64-F441C65C2148}" type="pres">
      <dgm:prSet presAssocID="{2C71D650-E13A-41AE-A274-0C0952A79FD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BB6B6D89-DABF-408A-869D-BCCFFB9C780D}" type="pres">
      <dgm:prSet presAssocID="{2C71D650-E13A-41AE-A274-0C0952A79FD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5531C03-B5DE-4656-8C91-F1C580E08FF9}" type="presOf" srcId="{00CB4343-449B-4368-8768-5AF596E61FDD}" destId="{BB6B6D89-DABF-408A-869D-BCCFFB9C780D}" srcOrd="0" destOrd="0" presId="urn:microsoft.com/office/officeart/2005/8/layout/vList5"/>
    <dgm:cxn modelId="{28800B09-076E-46D6-BE30-BA2960A188A0}" srcId="{D884494D-7F12-4DCF-A3AD-84DB28A1BADF}" destId="{27BA6668-6121-489A-B69D-3A7DC0D4F532}" srcOrd="0" destOrd="0" parTransId="{3AD47810-2C3B-401A-9BBD-3F7960AC12F3}" sibTransId="{9E36C4CE-57BA-4B33-91F9-BD222C61BA39}"/>
    <dgm:cxn modelId="{ABB35F1C-A815-41F7-9A8C-ACE11732244F}" type="presOf" srcId="{9BC48042-055F-4E9A-B726-1804F392804A}" destId="{B6442FD5-42C4-4750-A064-573D8B004C9D}" srcOrd="0" destOrd="0" presId="urn:microsoft.com/office/officeart/2005/8/layout/vList5"/>
    <dgm:cxn modelId="{44A6521E-9A6C-47C4-B55D-50AF3014FAC0}" type="presOf" srcId="{06034EC7-C268-424E-8FE3-2DD8E36BBF0B}" destId="{11279433-B785-499D-A933-0F6C11EF5567}" srcOrd="0" destOrd="0" presId="urn:microsoft.com/office/officeart/2005/8/layout/vList5"/>
    <dgm:cxn modelId="{B0F53231-F1E0-4AC5-A9B8-5BD5063AF114}" type="presOf" srcId="{27BA6668-6121-489A-B69D-3A7DC0D4F532}" destId="{F10D6CB7-6AEC-4587-B5A7-E513A68D649C}" srcOrd="0" destOrd="0" presId="urn:microsoft.com/office/officeart/2005/8/layout/vList5"/>
    <dgm:cxn modelId="{8F69AD32-444A-4787-9734-6BAB4ED524CC}" srcId="{435C576E-4C97-40DE-9B36-CB302D26DD29}" destId="{D884494D-7F12-4DCF-A3AD-84DB28A1BADF}" srcOrd="2" destOrd="0" parTransId="{BDACE400-5083-4164-96EB-8DF784A8699B}" sibTransId="{C4A989B7-C01E-436C-8A94-98C75CA1038D}"/>
    <dgm:cxn modelId="{52590335-7459-4F12-B251-312E2A490AB4}" type="presOf" srcId="{81CF579F-CC9E-489A-A646-4CADA2BFA78B}" destId="{FA862A3B-3E8E-4A06-A402-48650B098004}" srcOrd="0" destOrd="0" presId="urn:microsoft.com/office/officeart/2005/8/layout/vList5"/>
    <dgm:cxn modelId="{2DC0725D-3454-4183-8CC4-69FF8C9807D1}" srcId="{2C71D650-E13A-41AE-A274-0C0952A79FDE}" destId="{00CB4343-449B-4368-8768-5AF596E61FDD}" srcOrd="0" destOrd="0" parTransId="{01F6B58C-31D6-414C-8168-08C8598A6021}" sibTransId="{7E947B1D-65BF-475D-A65F-B11CDAC980D8}"/>
    <dgm:cxn modelId="{3AA2D249-5D84-496D-889E-623A92FD5489}" type="presOf" srcId="{3B4EC4F2-9CE3-4289-8CEF-4950A83D5C1B}" destId="{2477D27F-7EB7-4164-99ED-BDFA681D5CFB}" srcOrd="0" destOrd="0" presId="urn:microsoft.com/office/officeart/2005/8/layout/vList5"/>
    <dgm:cxn modelId="{ADB19E51-F1F2-47C9-9AFE-66C6B03AFF93}" srcId="{3B4EC4F2-9CE3-4289-8CEF-4950A83D5C1B}" destId="{9BC48042-055F-4E9A-B726-1804F392804A}" srcOrd="0" destOrd="0" parTransId="{40A4886B-0439-4B9E-8398-13C76435A8A1}" sibTransId="{B40F278E-6DDF-47F9-B97B-55F222B19DF0}"/>
    <dgm:cxn modelId="{088C4180-EDA7-4B15-887D-02E75E4125EA}" srcId="{435C576E-4C97-40DE-9B36-CB302D26DD29}" destId="{3B4EC4F2-9CE3-4289-8CEF-4950A83D5C1B}" srcOrd="0" destOrd="0" parTransId="{0CCE16F5-8BDF-41DE-BF07-9951DC1D6653}" sibTransId="{A1888C6F-5CF4-4108-9EF0-31140B8390FD}"/>
    <dgm:cxn modelId="{C07A6B87-D42E-4077-9002-5A60B1D285FC}" type="presOf" srcId="{2C71D650-E13A-41AE-A274-0C0952A79FDE}" destId="{D2C0A0EF-A6A9-4FDA-8D64-F441C65C2148}" srcOrd="0" destOrd="0" presId="urn:microsoft.com/office/officeart/2005/8/layout/vList5"/>
    <dgm:cxn modelId="{95C3A0B2-E868-44BB-B67D-C91F944EA8A8}" srcId="{06034EC7-C268-424E-8FE3-2DD8E36BBF0B}" destId="{81CF579F-CC9E-489A-A646-4CADA2BFA78B}" srcOrd="0" destOrd="0" parTransId="{A9AF12B2-BAD3-485F-AEED-94ADC7E1556B}" sibTransId="{A62CFA2B-3A01-49FB-A13A-23B75F06385C}"/>
    <dgm:cxn modelId="{F2BD04BE-8255-45BF-B32C-D61FBD440169}" srcId="{435C576E-4C97-40DE-9B36-CB302D26DD29}" destId="{2C71D650-E13A-41AE-A274-0C0952A79FDE}" srcOrd="4" destOrd="0" parTransId="{9DE372E0-D98E-4D6C-9C8A-BCDE16D0B027}" sibTransId="{6F04B6BB-8FD9-453A-ABC4-20C53ECBE07C}"/>
    <dgm:cxn modelId="{605642D0-6CDE-4FA3-9B27-3936242EAADB}" type="presOf" srcId="{D884494D-7F12-4DCF-A3AD-84DB28A1BADF}" destId="{EA651AA8-7E2A-41FE-91FA-967D4ADA54A3}" srcOrd="0" destOrd="0" presId="urn:microsoft.com/office/officeart/2005/8/layout/vList5"/>
    <dgm:cxn modelId="{2FF255D5-9CF7-40F0-81BA-FBAC705F8338}" srcId="{435C576E-4C97-40DE-9B36-CB302D26DD29}" destId="{67C9AF81-5077-4008-9396-7F4657EA3F50}" srcOrd="3" destOrd="0" parTransId="{DEE815B4-C8A4-41D1-A0C7-152A3872AE10}" sibTransId="{D4D021C8-16C3-4596-BC4D-28D69B47ED54}"/>
    <dgm:cxn modelId="{D35957E7-70D9-4AF7-A2A6-78116F10D95F}" type="presOf" srcId="{48F50B6E-A15D-4C04-B06D-5F854FD55D1A}" destId="{F9F30694-E6ED-442C-A50D-C72B9902CD9F}" srcOrd="0" destOrd="0" presId="urn:microsoft.com/office/officeart/2005/8/layout/vList5"/>
    <dgm:cxn modelId="{D9E594E8-39FF-49A9-A88F-7B8DB46D8FA1}" srcId="{435C576E-4C97-40DE-9B36-CB302D26DD29}" destId="{06034EC7-C268-424E-8FE3-2DD8E36BBF0B}" srcOrd="1" destOrd="0" parTransId="{FC50A6B1-C4A3-43B6-9D4F-DABE10156B07}" sibTransId="{94289B58-08B3-4D0B-94E9-7DCD2F78F418}"/>
    <dgm:cxn modelId="{523695ED-76CA-43E9-9B24-E96CCD3F97BB}" type="presOf" srcId="{435C576E-4C97-40DE-9B36-CB302D26DD29}" destId="{FD2E8FA4-7B40-481F-89E3-0BF0C2DED96A}" srcOrd="0" destOrd="0" presId="urn:microsoft.com/office/officeart/2005/8/layout/vList5"/>
    <dgm:cxn modelId="{D59A0EF8-B63B-4086-AAB9-69DCB803F153}" type="presOf" srcId="{67C9AF81-5077-4008-9396-7F4657EA3F50}" destId="{D73AE65B-FC1F-4AE0-A8CE-25220FFA9A01}" srcOrd="0" destOrd="0" presId="urn:microsoft.com/office/officeart/2005/8/layout/vList5"/>
    <dgm:cxn modelId="{3FFE73FB-1C29-45F8-9D0D-0E5439690349}" srcId="{67C9AF81-5077-4008-9396-7F4657EA3F50}" destId="{48F50B6E-A15D-4C04-B06D-5F854FD55D1A}" srcOrd="0" destOrd="0" parTransId="{CEEA7C53-A580-4543-A366-8349EFE82048}" sibTransId="{2EBA368C-54E7-459E-94E4-ECD76E35561C}"/>
    <dgm:cxn modelId="{468A59AE-797A-4288-8B2C-23FDA1034F74}" type="presParOf" srcId="{FD2E8FA4-7B40-481F-89E3-0BF0C2DED96A}" destId="{80DAB4D4-A2FF-431D-8D14-86F3E2752B24}" srcOrd="0" destOrd="0" presId="urn:microsoft.com/office/officeart/2005/8/layout/vList5"/>
    <dgm:cxn modelId="{00503236-A721-4FF8-A917-7F40ABA3D77D}" type="presParOf" srcId="{80DAB4D4-A2FF-431D-8D14-86F3E2752B24}" destId="{2477D27F-7EB7-4164-99ED-BDFA681D5CFB}" srcOrd="0" destOrd="0" presId="urn:microsoft.com/office/officeart/2005/8/layout/vList5"/>
    <dgm:cxn modelId="{CC8931CB-0650-4088-8E83-D2B6C23D7728}" type="presParOf" srcId="{80DAB4D4-A2FF-431D-8D14-86F3E2752B24}" destId="{B6442FD5-42C4-4750-A064-573D8B004C9D}" srcOrd="1" destOrd="0" presId="urn:microsoft.com/office/officeart/2005/8/layout/vList5"/>
    <dgm:cxn modelId="{5F57709C-1445-4BF8-950E-14609D786B91}" type="presParOf" srcId="{FD2E8FA4-7B40-481F-89E3-0BF0C2DED96A}" destId="{0A361CCD-1F04-4EC1-958F-8F1A36BD17F6}" srcOrd="1" destOrd="0" presId="urn:microsoft.com/office/officeart/2005/8/layout/vList5"/>
    <dgm:cxn modelId="{D0F24A9A-F8C5-4A2B-BCBC-F8EFC27B86B1}" type="presParOf" srcId="{FD2E8FA4-7B40-481F-89E3-0BF0C2DED96A}" destId="{B2EF7996-733B-4106-B66D-9B545C56E6BF}" srcOrd="2" destOrd="0" presId="urn:microsoft.com/office/officeart/2005/8/layout/vList5"/>
    <dgm:cxn modelId="{B55F945A-534F-4D12-8BE9-E23785EE56D6}" type="presParOf" srcId="{B2EF7996-733B-4106-B66D-9B545C56E6BF}" destId="{11279433-B785-499D-A933-0F6C11EF5567}" srcOrd="0" destOrd="0" presId="urn:microsoft.com/office/officeart/2005/8/layout/vList5"/>
    <dgm:cxn modelId="{A389C9CE-3F2E-422F-9F3A-6DE65B59C7D4}" type="presParOf" srcId="{B2EF7996-733B-4106-B66D-9B545C56E6BF}" destId="{FA862A3B-3E8E-4A06-A402-48650B098004}" srcOrd="1" destOrd="0" presId="urn:microsoft.com/office/officeart/2005/8/layout/vList5"/>
    <dgm:cxn modelId="{579C196B-B71C-460C-BD12-2C99E528444E}" type="presParOf" srcId="{FD2E8FA4-7B40-481F-89E3-0BF0C2DED96A}" destId="{1CBA1A72-A4CB-46EC-8224-650C9F98AFB6}" srcOrd="3" destOrd="0" presId="urn:microsoft.com/office/officeart/2005/8/layout/vList5"/>
    <dgm:cxn modelId="{5DBA8050-3005-42B8-AFC2-D4D5693949F3}" type="presParOf" srcId="{FD2E8FA4-7B40-481F-89E3-0BF0C2DED96A}" destId="{305CA222-EDDA-4E7F-A6F2-685B09880788}" srcOrd="4" destOrd="0" presId="urn:microsoft.com/office/officeart/2005/8/layout/vList5"/>
    <dgm:cxn modelId="{3FC77F9A-58B7-4372-930D-EDD91BB35F0B}" type="presParOf" srcId="{305CA222-EDDA-4E7F-A6F2-685B09880788}" destId="{EA651AA8-7E2A-41FE-91FA-967D4ADA54A3}" srcOrd="0" destOrd="0" presId="urn:microsoft.com/office/officeart/2005/8/layout/vList5"/>
    <dgm:cxn modelId="{BF5E01DE-5C6E-46A4-BA1C-53149617C791}" type="presParOf" srcId="{305CA222-EDDA-4E7F-A6F2-685B09880788}" destId="{F10D6CB7-6AEC-4587-B5A7-E513A68D649C}" srcOrd="1" destOrd="0" presId="urn:microsoft.com/office/officeart/2005/8/layout/vList5"/>
    <dgm:cxn modelId="{D1001317-DFD4-4B38-80DE-5C3B438EB5FC}" type="presParOf" srcId="{FD2E8FA4-7B40-481F-89E3-0BF0C2DED96A}" destId="{E4A29DA0-2C05-4B3B-89BD-EEFE562DAFE9}" srcOrd="5" destOrd="0" presId="urn:microsoft.com/office/officeart/2005/8/layout/vList5"/>
    <dgm:cxn modelId="{7F2158E5-3827-4265-8475-C90DFF18A690}" type="presParOf" srcId="{FD2E8FA4-7B40-481F-89E3-0BF0C2DED96A}" destId="{FF152DA2-EDD1-4F14-AAC8-C41B2A536F70}" srcOrd="6" destOrd="0" presId="urn:microsoft.com/office/officeart/2005/8/layout/vList5"/>
    <dgm:cxn modelId="{C8F8C8BE-B072-45AF-8D1C-66353CF08992}" type="presParOf" srcId="{FF152DA2-EDD1-4F14-AAC8-C41B2A536F70}" destId="{D73AE65B-FC1F-4AE0-A8CE-25220FFA9A01}" srcOrd="0" destOrd="0" presId="urn:microsoft.com/office/officeart/2005/8/layout/vList5"/>
    <dgm:cxn modelId="{E562503B-248C-4ED9-BBC6-F8201635F8DD}" type="presParOf" srcId="{FF152DA2-EDD1-4F14-AAC8-C41B2A536F70}" destId="{F9F30694-E6ED-442C-A50D-C72B9902CD9F}" srcOrd="1" destOrd="0" presId="urn:microsoft.com/office/officeart/2005/8/layout/vList5"/>
    <dgm:cxn modelId="{06C1A7AA-39D4-4537-B457-69AC5EA26EAA}" type="presParOf" srcId="{FD2E8FA4-7B40-481F-89E3-0BF0C2DED96A}" destId="{C0939ED7-0C2C-4E0A-9921-26E720B5AA88}" srcOrd="7" destOrd="0" presId="urn:microsoft.com/office/officeart/2005/8/layout/vList5"/>
    <dgm:cxn modelId="{46E34317-2764-4CB4-88BD-FA31430200F3}" type="presParOf" srcId="{FD2E8FA4-7B40-481F-89E3-0BF0C2DED96A}" destId="{FFBAD536-84BB-4616-81F4-819F1F86334B}" srcOrd="8" destOrd="0" presId="urn:microsoft.com/office/officeart/2005/8/layout/vList5"/>
    <dgm:cxn modelId="{DA9E4409-5DAE-4151-9C32-6ABD4DEEBA32}" type="presParOf" srcId="{FFBAD536-84BB-4616-81F4-819F1F86334B}" destId="{D2C0A0EF-A6A9-4FDA-8D64-F441C65C2148}" srcOrd="0" destOrd="0" presId="urn:microsoft.com/office/officeart/2005/8/layout/vList5"/>
    <dgm:cxn modelId="{4973C81D-509E-4F94-B200-603B269C3B41}" type="presParOf" srcId="{FFBAD536-84BB-4616-81F4-819F1F86334B}" destId="{BB6B6D89-DABF-408A-869D-BCCFFB9C78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C576E-4C97-40DE-9B36-CB302D26DD29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B4EC4F2-9CE3-4289-8CEF-4950A83D5C1B}">
      <dgm:prSet phldrT="[Tekst]"/>
      <dgm:spPr/>
      <dgm:t>
        <a:bodyPr/>
        <a:lstStyle/>
        <a:p>
          <a:r>
            <a:rPr lang="pl-PL" dirty="0"/>
            <a:t>15</a:t>
          </a:r>
        </a:p>
      </dgm:t>
    </dgm:pt>
    <dgm:pt modelId="{0CCE16F5-8BDF-41DE-BF07-9951DC1D6653}" type="parTrans" cxnId="{088C4180-EDA7-4B15-887D-02E75E4125EA}">
      <dgm:prSet/>
      <dgm:spPr/>
      <dgm:t>
        <a:bodyPr/>
        <a:lstStyle/>
        <a:p>
          <a:endParaRPr lang="pl-PL"/>
        </a:p>
      </dgm:t>
    </dgm:pt>
    <dgm:pt modelId="{A1888C6F-5CF4-4108-9EF0-31140B8390FD}" type="sibTrans" cxnId="{088C4180-EDA7-4B15-887D-02E75E4125EA}">
      <dgm:prSet/>
      <dgm:spPr/>
      <dgm:t>
        <a:bodyPr/>
        <a:lstStyle/>
        <a:p>
          <a:endParaRPr lang="pl-PL"/>
        </a:p>
      </dgm:t>
    </dgm:pt>
    <dgm:pt modelId="{9BC48042-055F-4E9A-B726-1804F392804A}">
      <dgm:prSet phldrT="[Tekst]" custT="1"/>
      <dgm:spPr/>
      <dgm:t>
        <a:bodyPr/>
        <a:lstStyle/>
        <a:p>
          <a:r>
            <a:rPr lang="pl-PL" sz="1800" dirty="0">
              <a:solidFill>
                <a:srgbClr val="5C5C5C"/>
              </a:solidFill>
              <a:latin typeface="+mj-lt"/>
            </a:rPr>
            <a:t>cyfryzacja urzędu (obieg danych i informacji) i obsługi mieszkańców – komunikacja i załatwianie spraw, komunikacja wewnętrzna i zewnętrzna</a:t>
          </a:r>
        </a:p>
      </dgm:t>
    </dgm:pt>
    <dgm:pt modelId="{40A4886B-0439-4B9E-8398-13C76435A8A1}" type="parTrans" cxnId="{ADB19E51-F1F2-47C9-9AFE-66C6B03AFF93}">
      <dgm:prSet/>
      <dgm:spPr/>
      <dgm:t>
        <a:bodyPr/>
        <a:lstStyle/>
        <a:p>
          <a:endParaRPr lang="pl-PL"/>
        </a:p>
      </dgm:t>
    </dgm:pt>
    <dgm:pt modelId="{B40F278E-6DDF-47F9-B97B-55F222B19DF0}" type="sibTrans" cxnId="{ADB19E51-F1F2-47C9-9AFE-66C6B03AFF93}">
      <dgm:prSet/>
      <dgm:spPr/>
      <dgm:t>
        <a:bodyPr/>
        <a:lstStyle/>
        <a:p>
          <a:endParaRPr lang="pl-PL"/>
        </a:p>
      </dgm:t>
    </dgm:pt>
    <dgm:pt modelId="{06034EC7-C268-424E-8FE3-2DD8E36BBF0B}">
      <dgm:prSet phldrT="[Tekst]"/>
      <dgm:spPr/>
      <dgm:t>
        <a:bodyPr/>
        <a:lstStyle/>
        <a:p>
          <a:r>
            <a:rPr lang="pl-PL" dirty="0"/>
            <a:t>8</a:t>
          </a:r>
        </a:p>
      </dgm:t>
    </dgm:pt>
    <dgm:pt modelId="{FC50A6B1-C4A3-43B6-9D4F-DABE10156B07}" type="parTrans" cxnId="{D9E594E8-39FF-49A9-A88F-7B8DB46D8FA1}">
      <dgm:prSet/>
      <dgm:spPr/>
      <dgm:t>
        <a:bodyPr/>
        <a:lstStyle/>
        <a:p>
          <a:endParaRPr lang="pl-PL"/>
        </a:p>
      </dgm:t>
    </dgm:pt>
    <dgm:pt modelId="{94289B58-08B3-4D0B-94E9-7DCD2F78F418}" type="sibTrans" cxnId="{D9E594E8-39FF-49A9-A88F-7B8DB46D8FA1}">
      <dgm:prSet/>
      <dgm:spPr/>
      <dgm:t>
        <a:bodyPr/>
        <a:lstStyle/>
        <a:p>
          <a:endParaRPr lang="pl-PL"/>
        </a:p>
      </dgm:t>
    </dgm:pt>
    <dgm:pt modelId="{D884494D-7F12-4DCF-A3AD-84DB28A1BADF}">
      <dgm:prSet phldrT="[Tekst]"/>
      <dgm:spPr/>
      <dgm:t>
        <a:bodyPr/>
        <a:lstStyle/>
        <a:p>
          <a:r>
            <a:rPr lang="pl-PL" dirty="0"/>
            <a:t>7</a:t>
          </a:r>
        </a:p>
      </dgm:t>
    </dgm:pt>
    <dgm:pt modelId="{BDACE400-5083-4164-96EB-8DF784A8699B}" type="parTrans" cxnId="{8F69AD32-444A-4787-9734-6BAB4ED524CC}">
      <dgm:prSet/>
      <dgm:spPr/>
      <dgm:t>
        <a:bodyPr/>
        <a:lstStyle/>
        <a:p>
          <a:endParaRPr lang="pl-PL"/>
        </a:p>
      </dgm:t>
    </dgm:pt>
    <dgm:pt modelId="{C4A989B7-C01E-436C-8A94-98C75CA1038D}" type="sibTrans" cxnId="{8F69AD32-444A-4787-9734-6BAB4ED524CC}">
      <dgm:prSet/>
      <dgm:spPr/>
      <dgm:t>
        <a:bodyPr/>
        <a:lstStyle/>
        <a:p>
          <a:endParaRPr lang="pl-PL"/>
        </a:p>
      </dgm:t>
    </dgm:pt>
    <dgm:pt modelId="{67C9AF81-5077-4008-9396-7F4657EA3F50}">
      <dgm:prSet phldrT="[Tekst]"/>
      <dgm:spPr/>
      <dgm:t>
        <a:bodyPr/>
        <a:lstStyle/>
        <a:p>
          <a:r>
            <a:rPr lang="pl-PL" sz="1900" dirty="0"/>
            <a:t>5</a:t>
          </a:r>
        </a:p>
      </dgm:t>
    </dgm:pt>
    <dgm:pt modelId="{DEE815B4-C8A4-41D1-A0C7-152A3872AE10}" type="parTrans" cxnId="{2FF255D5-9CF7-40F0-81BA-FBAC705F8338}">
      <dgm:prSet/>
      <dgm:spPr/>
      <dgm:t>
        <a:bodyPr/>
        <a:lstStyle/>
        <a:p>
          <a:endParaRPr lang="pl-PL"/>
        </a:p>
      </dgm:t>
    </dgm:pt>
    <dgm:pt modelId="{D4D021C8-16C3-4596-BC4D-28D69B47ED54}" type="sibTrans" cxnId="{2FF255D5-9CF7-40F0-81BA-FBAC705F8338}">
      <dgm:prSet/>
      <dgm:spPr/>
      <dgm:t>
        <a:bodyPr/>
        <a:lstStyle/>
        <a:p>
          <a:endParaRPr lang="pl-PL"/>
        </a:p>
      </dgm:t>
    </dgm:pt>
    <dgm:pt modelId="{2C71D650-E13A-41AE-A274-0C0952A79FDE}">
      <dgm:prSet phldrT="[Tekst]"/>
      <dgm:spPr/>
      <dgm:t>
        <a:bodyPr/>
        <a:lstStyle/>
        <a:p>
          <a:r>
            <a:rPr lang="pl-PL" dirty="0"/>
            <a:t>4</a:t>
          </a:r>
        </a:p>
      </dgm:t>
    </dgm:pt>
    <dgm:pt modelId="{9DE372E0-D98E-4D6C-9C8A-BCDE16D0B027}" type="parTrans" cxnId="{F2BD04BE-8255-45BF-B32C-D61FBD440169}">
      <dgm:prSet/>
      <dgm:spPr/>
      <dgm:t>
        <a:bodyPr/>
        <a:lstStyle/>
        <a:p>
          <a:endParaRPr lang="pl-PL"/>
        </a:p>
      </dgm:t>
    </dgm:pt>
    <dgm:pt modelId="{6F04B6BB-8FD9-453A-ABC4-20C53ECBE07C}" type="sibTrans" cxnId="{F2BD04BE-8255-45BF-B32C-D61FBD440169}">
      <dgm:prSet/>
      <dgm:spPr/>
      <dgm:t>
        <a:bodyPr/>
        <a:lstStyle/>
        <a:p>
          <a:endParaRPr lang="pl-PL"/>
        </a:p>
      </dgm:t>
    </dgm:pt>
    <dgm:pt modelId="{00CB4343-449B-4368-8768-5AF596E61FDD}">
      <dgm:prSet phldrT="[Tekst]" custT="1"/>
      <dgm:spPr/>
      <dgm:t>
        <a:bodyPr/>
        <a:lstStyle/>
        <a:p>
          <a:r>
            <a:rPr lang="pl-PL" sz="1800" dirty="0">
              <a:solidFill>
                <a:srgbClr val="5C5C5C"/>
              </a:solidFill>
              <a:latin typeface="+mj-lt"/>
            </a:rPr>
            <a:t>informacja o nieruchomościach</a:t>
          </a:r>
        </a:p>
      </dgm:t>
    </dgm:pt>
    <dgm:pt modelId="{01F6B58C-31D6-414C-8168-08C8598A6021}" type="parTrans" cxnId="{2DC0725D-3454-4183-8CC4-69FF8C9807D1}">
      <dgm:prSet/>
      <dgm:spPr/>
      <dgm:t>
        <a:bodyPr/>
        <a:lstStyle/>
        <a:p>
          <a:endParaRPr lang="pl-PL"/>
        </a:p>
      </dgm:t>
    </dgm:pt>
    <dgm:pt modelId="{7E947B1D-65BF-475D-A65F-B11CDAC980D8}" type="sibTrans" cxnId="{2DC0725D-3454-4183-8CC4-69FF8C9807D1}">
      <dgm:prSet/>
      <dgm:spPr/>
      <dgm:t>
        <a:bodyPr/>
        <a:lstStyle/>
        <a:p>
          <a:endParaRPr lang="pl-PL"/>
        </a:p>
      </dgm:t>
    </dgm:pt>
    <dgm:pt modelId="{81CF579F-CC9E-489A-A646-4CADA2BFA78B}">
      <dgm:prSet phldrT="[Tekst]" custT="1"/>
      <dgm:spPr/>
      <dgm:t>
        <a:bodyPr/>
        <a:lstStyle/>
        <a:p>
          <a:r>
            <a:rPr lang="pl-PL" sz="1800" dirty="0">
              <a:solidFill>
                <a:srgbClr val="5C5C5C"/>
              </a:solidFill>
              <a:latin typeface="+mj-lt"/>
            </a:rPr>
            <a:t>aplikacja promująca walory gminy - mapy, trasy, atrakcje, wydarzenia</a:t>
          </a:r>
        </a:p>
      </dgm:t>
    </dgm:pt>
    <dgm:pt modelId="{A9AF12B2-BAD3-485F-AEED-94ADC7E1556B}" type="parTrans" cxnId="{95C3A0B2-E868-44BB-B67D-C91F944EA8A8}">
      <dgm:prSet/>
      <dgm:spPr/>
      <dgm:t>
        <a:bodyPr/>
        <a:lstStyle/>
        <a:p>
          <a:endParaRPr lang="pl-PL"/>
        </a:p>
      </dgm:t>
    </dgm:pt>
    <dgm:pt modelId="{A62CFA2B-3A01-49FB-A13A-23B75F06385C}" type="sibTrans" cxnId="{95C3A0B2-E868-44BB-B67D-C91F944EA8A8}">
      <dgm:prSet/>
      <dgm:spPr/>
      <dgm:t>
        <a:bodyPr/>
        <a:lstStyle/>
        <a:p>
          <a:endParaRPr lang="pl-PL"/>
        </a:p>
      </dgm:t>
    </dgm:pt>
    <dgm:pt modelId="{27BA6668-6121-489A-B69D-3A7DC0D4F532}">
      <dgm:prSet phldrT="[Tekst]" custT="1"/>
      <dgm:spPr/>
      <dgm:t>
        <a:bodyPr/>
        <a:lstStyle/>
        <a:p>
          <a:r>
            <a:rPr lang="pl-PL" sz="1800" dirty="0">
              <a:solidFill>
                <a:srgbClr val="5C5C5C"/>
              </a:solidFill>
              <a:latin typeface="+mj-lt"/>
            </a:rPr>
            <a:t>systemy monitorowania i optymalizacji mediów energetycznych </a:t>
          </a:r>
        </a:p>
      </dgm:t>
    </dgm:pt>
    <dgm:pt modelId="{3AD47810-2C3B-401A-9BBD-3F7960AC12F3}" type="parTrans" cxnId="{28800B09-076E-46D6-BE30-BA2960A188A0}">
      <dgm:prSet/>
      <dgm:spPr/>
      <dgm:t>
        <a:bodyPr/>
        <a:lstStyle/>
        <a:p>
          <a:endParaRPr lang="pl-PL"/>
        </a:p>
      </dgm:t>
    </dgm:pt>
    <dgm:pt modelId="{9E36C4CE-57BA-4B33-91F9-BD222C61BA39}" type="sibTrans" cxnId="{28800B09-076E-46D6-BE30-BA2960A188A0}">
      <dgm:prSet/>
      <dgm:spPr/>
      <dgm:t>
        <a:bodyPr/>
        <a:lstStyle/>
        <a:p>
          <a:endParaRPr lang="pl-PL"/>
        </a:p>
      </dgm:t>
    </dgm:pt>
    <dgm:pt modelId="{48F50B6E-A15D-4C04-B06D-5F854FD55D1A}">
      <dgm:prSet phldrT="[Tekst]" custT="1"/>
      <dgm:spPr/>
      <dgm:t>
        <a:bodyPr/>
        <a:lstStyle/>
        <a:p>
          <a:r>
            <a:rPr lang="pl-PL" sz="1800" dirty="0">
              <a:solidFill>
                <a:srgbClr val="5C5C5C"/>
              </a:solidFill>
              <a:latin typeface="+mj-lt"/>
            </a:rPr>
            <a:t>uszczelnienie systemu gospodarowania mediami</a:t>
          </a:r>
          <a:br>
            <a:rPr lang="pl-PL" sz="1800" dirty="0">
              <a:solidFill>
                <a:srgbClr val="5C5C5C"/>
              </a:solidFill>
              <a:latin typeface="+mj-lt"/>
            </a:rPr>
          </a:br>
          <a:r>
            <a:rPr lang="pl-PL" sz="1800" dirty="0">
              <a:solidFill>
                <a:srgbClr val="5C5C5C"/>
              </a:solidFill>
              <a:latin typeface="+mj-lt"/>
            </a:rPr>
            <a:t>i odpadami </a:t>
          </a:r>
        </a:p>
      </dgm:t>
    </dgm:pt>
    <dgm:pt modelId="{CEEA7C53-A580-4543-A366-8349EFE82048}" type="parTrans" cxnId="{3FFE73FB-1C29-45F8-9D0D-0E5439690349}">
      <dgm:prSet/>
      <dgm:spPr/>
      <dgm:t>
        <a:bodyPr/>
        <a:lstStyle/>
        <a:p>
          <a:endParaRPr lang="pl-PL"/>
        </a:p>
      </dgm:t>
    </dgm:pt>
    <dgm:pt modelId="{2EBA368C-54E7-459E-94E4-ECD76E35561C}" type="sibTrans" cxnId="{3FFE73FB-1C29-45F8-9D0D-0E5439690349}">
      <dgm:prSet/>
      <dgm:spPr/>
      <dgm:t>
        <a:bodyPr/>
        <a:lstStyle/>
        <a:p>
          <a:endParaRPr lang="pl-PL"/>
        </a:p>
      </dgm:t>
    </dgm:pt>
    <dgm:pt modelId="{FD2E8FA4-7B40-481F-89E3-0BF0C2DED96A}" type="pres">
      <dgm:prSet presAssocID="{435C576E-4C97-40DE-9B36-CB302D26DD29}" presName="Name0" presStyleCnt="0">
        <dgm:presLayoutVars>
          <dgm:dir/>
          <dgm:animLvl val="lvl"/>
          <dgm:resizeHandles val="exact"/>
        </dgm:presLayoutVars>
      </dgm:prSet>
      <dgm:spPr/>
    </dgm:pt>
    <dgm:pt modelId="{80DAB4D4-A2FF-431D-8D14-86F3E2752B24}" type="pres">
      <dgm:prSet presAssocID="{3B4EC4F2-9CE3-4289-8CEF-4950A83D5C1B}" presName="linNode" presStyleCnt="0"/>
      <dgm:spPr/>
    </dgm:pt>
    <dgm:pt modelId="{2477D27F-7EB7-4164-99ED-BDFA681D5CFB}" type="pres">
      <dgm:prSet presAssocID="{3B4EC4F2-9CE3-4289-8CEF-4950A83D5C1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6442FD5-42C4-4750-A064-573D8B004C9D}" type="pres">
      <dgm:prSet presAssocID="{3B4EC4F2-9CE3-4289-8CEF-4950A83D5C1B}" presName="descendantText" presStyleLbl="alignAccFollowNode1" presStyleIdx="0" presStyleCnt="5">
        <dgm:presLayoutVars>
          <dgm:bulletEnabled val="1"/>
        </dgm:presLayoutVars>
      </dgm:prSet>
      <dgm:spPr/>
    </dgm:pt>
    <dgm:pt modelId="{0A361CCD-1F04-4EC1-958F-8F1A36BD17F6}" type="pres">
      <dgm:prSet presAssocID="{A1888C6F-5CF4-4108-9EF0-31140B8390FD}" presName="sp" presStyleCnt="0"/>
      <dgm:spPr/>
    </dgm:pt>
    <dgm:pt modelId="{B2EF7996-733B-4106-B66D-9B545C56E6BF}" type="pres">
      <dgm:prSet presAssocID="{06034EC7-C268-424E-8FE3-2DD8E36BBF0B}" presName="linNode" presStyleCnt="0"/>
      <dgm:spPr/>
    </dgm:pt>
    <dgm:pt modelId="{11279433-B785-499D-A933-0F6C11EF5567}" type="pres">
      <dgm:prSet presAssocID="{06034EC7-C268-424E-8FE3-2DD8E36BBF0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A862A3B-3E8E-4A06-A402-48650B098004}" type="pres">
      <dgm:prSet presAssocID="{06034EC7-C268-424E-8FE3-2DD8E36BBF0B}" presName="descendantText" presStyleLbl="alignAccFollowNode1" presStyleIdx="1" presStyleCnt="5">
        <dgm:presLayoutVars>
          <dgm:bulletEnabled val="1"/>
        </dgm:presLayoutVars>
      </dgm:prSet>
      <dgm:spPr/>
    </dgm:pt>
    <dgm:pt modelId="{1CBA1A72-A4CB-46EC-8224-650C9F98AFB6}" type="pres">
      <dgm:prSet presAssocID="{94289B58-08B3-4D0B-94E9-7DCD2F78F418}" presName="sp" presStyleCnt="0"/>
      <dgm:spPr/>
    </dgm:pt>
    <dgm:pt modelId="{305CA222-EDDA-4E7F-A6F2-685B09880788}" type="pres">
      <dgm:prSet presAssocID="{D884494D-7F12-4DCF-A3AD-84DB28A1BADF}" presName="linNode" presStyleCnt="0"/>
      <dgm:spPr/>
    </dgm:pt>
    <dgm:pt modelId="{EA651AA8-7E2A-41FE-91FA-967D4ADA54A3}" type="pres">
      <dgm:prSet presAssocID="{D884494D-7F12-4DCF-A3AD-84DB28A1BAD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10D6CB7-6AEC-4587-B5A7-E513A68D649C}" type="pres">
      <dgm:prSet presAssocID="{D884494D-7F12-4DCF-A3AD-84DB28A1BADF}" presName="descendantText" presStyleLbl="alignAccFollowNode1" presStyleIdx="2" presStyleCnt="5">
        <dgm:presLayoutVars>
          <dgm:bulletEnabled val="1"/>
        </dgm:presLayoutVars>
      </dgm:prSet>
      <dgm:spPr/>
    </dgm:pt>
    <dgm:pt modelId="{E4A29DA0-2C05-4B3B-89BD-EEFE562DAFE9}" type="pres">
      <dgm:prSet presAssocID="{C4A989B7-C01E-436C-8A94-98C75CA1038D}" presName="sp" presStyleCnt="0"/>
      <dgm:spPr/>
    </dgm:pt>
    <dgm:pt modelId="{FF152DA2-EDD1-4F14-AAC8-C41B2A536F70}" type="pres">
      <dgm:prSet presAssocID="{67C9AF81-5077-4008-9396-7F4657EA3F50}" presName="linNode" presStyleCnt="0"/>
      <dgm:spPr/>
    </dgm:pt>
    <dgm:pt modelId="{D73AE65B-FC1F-4AE0-A8CE-25220FFA9A01}" type="pres">
      <dgm:prSet presAssocID="{67C9AF81-5077-4008-9396-7F4657EA3F5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9F30694-E6ED-442C-A50D-C72B9902CD9F}" type="pres">
      <dgm:prSet presAssocID="{67C9AF81-5077-4008-9396-7F4657EA3F50}" presName="descendantText" presStyleLbl="alignAccFollowNode1" presStyleIdx="3" presStyleCnt="5">
        <dgm:presLayoutVars>
          <dgm:bulletEnabled val="1"/>
        </dgm:presLayoutVars>
      </dgm:prSet>
      <dgm:spPr/>
    </dgm:pt>
    <dgm:pt modelId="{C0939ED7-0C2C-4E0A-9921-26E720B5AA88}" type="pres">
      <dgm:prSet presAssocID="{D4D021C8-16C3-4596-BC4D-28D69B47ED54}" presName="sp" presStyleCnt="0"/>
      <dgm:spPr/>
    </dgm:pt>
    <dgm:pt modelId="{FFBAD536-84BB-4616-81F4-819F1F86334B}" type="pres">
      <dgm:prSet presAssocID="{2C71D650-E13A-41AE-A274-0C0952A79FDE}" presName="linNode" presStyleCnt="0"/>
      <dgm:spPr/>
    </dgm:pt>
    <dgm:pt modelId="{D2C0A0EF-A6A9-4FDA-8D64-F441C65C2148}" type="pres">
      <dgm:prSet presAssocID="{2C71D650-E13A-41AE-A274-0C0952A79FD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A23FB95-32CA-45D7-82D6-1B090F90AFD7}" type="pres">
      <dgm:prSet presAssocID="{2C71D650-E13A-41AE-A274-0C0952A79FD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8800B09-076E-46D6-BE30-BA2960A188A0}" srcId="{D884494D-7F12-4DCF-A3AD-84DB28A1BADF}" destId="{27BA6668-6121-489A-B69D-3A7DC0D4F532}" srcOrd="0" destOrd="0" parTransId="{3AD47810-2C3B-401A-9BBD-3F7960AC12F3}" sibTransId="{9E36C4CE-57BA-4B33-91F9-BD222C61BA39}"/>
    <dgm:cxn modelId="{ABB35F1C-A815-41F7-9A8C-ACE11732244F}" type="presOf" srcId="{9BC48042-055F-4E9A-B726-1804F392804A}" destId="{B6442FD5-42C4-4750-A064-573D8B004C9D}" srcOrd="0" destOrd="0" presId="urn:microsoft.com/office/officeart/2005/8/layout/vList5"/>
    <dgm:cxn modelId="{44A6521E-9A6C-47C4-B55D-50AF3014FAC0}" type="presOf" srcId="{06034EC7-C268-424E-8FE3-2DD8E36BBF0B}" destId="{11279433-B785-499D-A933-0F6C11EF5567}" srcOrd="0" destOrd="0" presId="urn:microsoft.com/office/officeart/2005/8/layout/vList5"/>
    <dgm:cxn modelId="{B0F53231-F1E0-4AC5-A9B8-5BD5063AF114}" type="presOf" srcId="{27BA6668-6121-489A-B69D-3A7DC0D4F532}" destId="{F10D6CB7-6AEC-4587-B5A7-E513A68D649C}" srcOrd="0" destOrd="0" presId="urn:microsoft.com/office/officeart/2005/8/layout/vList5"/>
    <dgm:cxn modelId="{8F69AD32-444A-4787-9734-6BAB4ED524CC}" srcId="{435C576E-4C97-40DE-9B36-CB302D26DD29}" destId="{D884494D-7F12-4DCF-A3AD-84DB28A1BADF}" srcOrd="2" destOrd="0" parTransId="{BDACE400-5083-4164-96EB-8DF784A8699B}" sibTransId="{C4A989B7-C01E-436C-8A94-98C75CA1038D}"/>
    <dgm:cxn modelId="{52590335-7459-4F12-B251-312E2A490AB4}" type="presOf" srcId="{81CF579F-CC9E-489A-A646-4CADA2BFA78B}" destId="{FA862A3B-3E8E-4A06-A402-48650B098004}" srcOrd="0" destOrd="0" presId="urn:microsoft.com/office/officeart/2005/8/layout/vList5"/>
    <dgm:cxn modelId="{2DC0725D-3454-4183-8CC4-69FF8C9807D1}" srcId="{2C71D650-E13A-41AE-A274-0C0952A79FDE}" destId="{00CB4343-449B-4368-8768-5AF596E61FDD}" srcOrd="0" destOrd="0" parTransId="{01F6B58C-31D6-414C-8168-08C8598A6021}" sibTransId="{7E947B1D-65BF-475D-A65F-B11CDAC980D8}"/>
    <dgm:cxn modelId="{3AA2D249-5D84-496D-889E-623A92FD5489}" type="presOf" srcId="{3B4EC4F2-9CE3-4289-8CEF-4950A83D5C1B}" destId="{2477D27F-7EB7-4164-99ED-BDFA681D5CFB}" srcOrd="0" destOrd="0" presId="urn:microsoft.com/office/officeart/2005/8/layout/vList5"/>
    <dgm:cxn modelId="{ADB19E51-F1F2-47C9-9AFE-66C6B03AFF93}" srcId="{3B4EC4F2-9CE3-4289-8CEF-4950A83D5C1B}" destId="{9BC48042-055F-4E9A-B726-1804F392804A}" srcOrd="0" destOrd="0" parTransId="{40A4886B-0439-4B9E-8398-13C76435A8A1}" sibTransId="{B40F278E-6DDF-47F9-B97B-55F222B19DF0}"/>
    <dgm:cxn modelId="{088C4180-EDA7-4B15-887D-02E75E4125EA}" srcId="{435C576E-4C97-40DE-9B36-CB302D26DD29}" destId="{3B4EC4F2-9CE3-4289-8CEF-4950A83D5C1B}" srcOrd="0" destOrd="0" parTransId="{0CCE16F5-8BDF-41DE-BF07-9951DC1D6653}" sibTransId="{A1888C6F-5CF4-4108-9EF0-31140B8390FD}"/>
    <dgm:cxn modelId="{C07A6B87-D42E-4077-9002-5A60B1D285FC}" type="presOf" srcId="{2C71D650-E13A-41AE-A274-0C0952A79FDE}" destId="{D2C0A0EF-A6A9-4FDA-8D64-F441C65C2148}" srcOrd="0" destOrd="0" presId="urn:microsoft.com/office/officeart/2005/8/layout/vList5"/>
    <dgm:cxn modelId="{95C3A0B2-E868-44BB-B67D-C91F944EA8A8}" srcId="{06034EC7-C268-424E-8FE3-2DD8E36BBF0B}" destId="{81CF579F-CC9E-489A-A646-4CADA2BFA78B}" srcOrd="0" destOrd="0" parTransId="{A9AF12B2-BAD3-485F-AEED-94ADC7E1556B}" sibTransId="{A62CFA2B-3A01-49FB-A13A-23B75F06385C}"/>
    <dgm:cxn modelId="{F2BD04BE-8255-45BF-B32C-D61FBD440169}" srcId="{435C576E-4C97-40DE-9B36-CB302D26DD29}" destId="{2C71D650-E13A-41AE-A274-0C0952A79FDE}" srcOrd="4" destOrd="0" parTransId="{9DE372E0-D98E-4D6C-9C8A-BCDE16D0B027}" sibTransId="{6F04B6BB-8FD9-453A-ABC4-20C53ECBE07C}"/>
    <dgm:cxn modelId="{605642D0-6CDE-4FA3-9B27-3936242EAADB}" type="presOf" srcId="{D884494D-7F12-4DCF-A3AD-84DB28A1BADF}" destId="{EA651AA8-7E2A-41FE-91FA-967D4ADA54A3}" srcOrd="0" destOrd="0" presId="urn:microsoft.com/office/officeart/2005/8/layout/vList5"/>
    <dgm:cxn modelId="{2FF255D5-9CF7-40F0-81BA-FBAC705F8338}" srcId="{435C576E-4C97-40DE-9B36-CB302D26DD29}" destId="{67C9AF81-5077-4008-9396-7F4657EA3F50}" srcOrd="3" destOrd="0" parTransId="{DEE815B4-C8A4-41D1-A0C7-152A3872AE10}" sibTransId="{D4D021C8-16C3-4596-BC4D-28D69B47ED54}"/>
    <dgm:cxn modelId="{D35957E7-70D9-4AF7-A2A6-78116F10D95F}" type="presOf" srcId="{48F50B6E-A15D-4C04-B06D-5F854FD55D1A}" destId="{F9F30694-E6ED-442C-A50D-C72B9902CD9F}" srcOrd="0" destOrd="0" presId="urn:microsoft.com/office/officeart/2005/8/layout/vList5"/>
    <dgm:cxn modelId="{D9E594E8-39FF-49A9-A88F-7B8DB46D8FA1}" srcId="{435C576E-4C97-40DE-9B36-CB302D26DD29}" destId="{06034EC7-C268-424E-8FE3-2DD8E36BBF0B}" srcOrd="1" destOrd="0" parTransId="{FC50A6B1-C4A3-43B6-9D4F-DABE10156B07}" sibTransId="{94289B58-08B3-4D0B-94E9-7DCD2F78F418}"/>
    <dgm:cxn modelId="{6E3D2EEC-FDC1-46BE-9CE7-13E8C6C25F4B}" type="presOf" srcId="{00CB4343-449B-4368-8768-5AF596E61FDD}" destId="{1A23FB95-32CA-45D7-82D6-1B090F90AFD7}" srcOrd="0" destOrd="0" presId="urn:microsoft.com/office/officeart/2005/8/layout/vList5"/>
    <dgm:cxn modelId="{523695ED-76CA-43E9-9B24-E96CCD3F97BB}" type="presOf" srcId="{435C576E-4C97-40DE-9B36-CB302D26DD29}" destId="{FD2E8FA4-7B40-481F-89E3-0BF0C2DED96A}" srcOrd="0" destOrd="0" presId="urn:microsoft.com/office/officeart/2005/8/layout/vList5"/>
    <dgm:cxn modelId="{D59A0EF8-B63B-4086-AAB9-69DCB803F153}" type="presOf" srcId="{67C9AF81-5077-4008-9396-7F4657EA3F50}" destId="{D73AE65B-FC1F-4AE0-A8CE-25220FFA9A01}" srcOrd="0" destOrd="0" presId="urn:microsoft.com/office/officeart/2005/8/layout/vList5"/>
    <dgm:cxn modelId="{3FFE73FB-1C29-45F8-9D0D-0E5439690349}" srcId="{67C9AF81-5077-4008-9396-7F4657EA3F50}" destId="{48F50B6E-A15D-4C04-B06D-5F854FD55D1A}" srcOrd="0" destOrd="0" parTransId="{CEEA7C53-A580-4543-A366-8349EFE82048}" sibTransId="{2EBA368C-54E7-459E-94E4-ECD76E35561C}"/>
    <dgm:cxn modelId="{468A59AE-797A-4288-8B2C-23FDA1034F74}" type="presParOf" srcId="{FD2E8FA4-7B40-481F-89E3-0BF0C2DED96A}" destId="{80DAB4D4-A2FF-431D-8D14-86F3E2752B24}" srcOrd="0" destOrd="0" presId="urn:microsoft.com/office/officeart/2005/8/layout/vList5"/>
    <dgm:cxn modelId="{00503236-A721-4FF8-A917-7F40ABA3D77D}" type="presParOf" srcId="{80DAB4D4-A2FF-431D-8D14-86F3E2752B24}" destId="{2477D27F-7EB7-4164-99ED-BDFA681D5CFB}" srcOrd="0" destOrd="0" presId="urn:microsoft.com/office/officeart/2005/8/layout/vList5"/>
    <dgm:cxn modelId="{CC8931CB-0650-4088-8E83-D2B6C23D7728}" type="presParOf" srcId="{80DAB4D4-A2FF-431D-8D14-86F3E2752B24}" destId="{B6442FD5-42C4-4750-A064-573D8B004C9D}" srcOrd="1" destOrd="0" presId="urn:microsoft.com/office/officeart/2005/8/layout/vList5"/>
    <dgm:cxn modelId="{5F57709C-1445-4BF8-950E-14609D786B91}" type="presParOf" srcId="{FD2E8FA4-7B40-481F-89E3-0BF0C2DED96A}" destId="{0A361CCD-1F04-4EC1-958F-8F1A36BD17F6}" srcOrd="1" destOrd="0" presId="urn:microsoft.com/office/officeart/2005/8/layout/vList5"/>
    <dgm:cxn modelId="{D0F24A9A-F8C5-4A2B-BCBC-F8EFC27B86B1}" type="presParOf" srcId="{FD2E8FA4-7B40-481F-89E3-0BF0C2DED96A}" destId="{B2EF7996-733B-4106-B66D-9B545C56E6BF}" srcOrd="2" destOrd="0" presId="urn:microsoft.com/office/officeart/2005/8/layout/vList5"/>
    <dgm:cxn modelId="{B55F945A-534F-4D12-8BE9-E23785EE56D6}" type="presParOf" srcId="{B2EF7996-733B-4106-B66D-9B545C56E6BF}" destId="{11279433-B785-499D-A933-0F6C11EF5567}" srcOrd="0" destOrd="0" presId="urn:microsoft.com/office/officeart/2005/8/layout/vList5"/>
    <dgm:cxn modelId="{A389C9CE-3F2E-422F-9F3A-6DE65B59C7D4}" type="presParOf" srcId="{B2EF7996-733B-4106-B66D-9B545C56E6BF}" destId="{FA862A3B-3E8E-4A06-A402-48650B098004}" srcOrd="1" destOrd="0" presId="urn:microsoft.com/office/officeart/2005/8/layout/vList5"/>
    <dgm:cxn modelId="{579C196B-B71C-460C-BD12-2C99E528444E}" type="presParOf" srcId="{FD2E8FA4-7B40-481F-89E3-0BF0C2DED96A}" destId="{1CBA1A72-A4CB-46EC-8224-650C9F98AFB6}" srcOrd="3" destOrd="0" presId="urn:microsoft.com/office/officeart/2005/8/layout/vList5"/>
    <dgm:cxn modelId="{5DBA8050-3005-42B8-AFC2-D4D5693949F3}" type="presParOf" srcId="{FD2E8FA4-7B40-481F-89E3-0BF0C2DED96A}" destId="{305CA222-EDDA-4E7F-A6F2-685B09880788}" srcOrd="4" destOrd="0" presId="urn:microsoft.com/office/officeart/2005/8/layout/vList5"/>
    <dgm:cxn modelId="{3FC77F9A-58B7-4372-930D-EDD91BB35F0B}" type="presParOf" srcId="{305CA222-EDDA-4E7F-A6F2-685B09880788}" destId="{EA651AA8-7E2A-41FE-91FA-967D4ADA54A3}" srcOrd="0" destOrd="0" presId="urn:microsoft.com/office/officeart/2005/8/layout/vList5"/>
    <dgm:cxn modelId="{BF5E01DE-5C6E-46A4-BA1C-53149617C791}" type="presParOf" srcId="{305CA222-EDDA-4E7F-A6F2-685B09880788}" destId="{F10D6CB7-6AEC-4587-B5A7-E513A68D649C}" srcOrd="1" destOrd="0" presId="urn:microsoft.com/office/officeart/2005/8/layout/vList5"/>
    <dgm:cxn modelId="{D1001317-DFD4-4B38-80DE-5C3B438EB5FC}" type="presParOf" srcId="{FD2E8FA4-7B40-481F-89E3-0BF0C2DED96A}" destId="{E4A29DA0-2C05-4B3B-89BD-EEFE562DAFE9}" srcOrd="5" destOrd="0" presId="urn:microsoft.com/office/officeart/2005/8/layout/vList5"/>
    <dgm:cxn modelId="{7F2158E5-3827-4265-8475-C90DFF18A690}" type="presParOf" srcId="{FD2E8FA4-7B40-481F-89E3-0BF0C2DED96A}" destId="{FF152DA2-EDD1-4F14-AAC8-C41B2A536F70}" srcOrd="6" destOrd="0" presId="urn:microsoft.com/office/officeart/2005/8/layout/vList5"/>
    <dgm:cxn modelId="{C8F8C8BE-B072-45AF-8D1C-66353CF08992}" type="presParOf" srcId="{FF152DA2-EDD1-4F14-AAC8-C41B2A536F70}" destId="{D73AE65B-FC1F-4AE0-A8CE-25220FFA9A01}" srcOrd="0" destOrd="0" presId="urn:microsoft.com/office/officeart/2005/8/layout/vList5"/>
    <dgm:cxn modelId="{E562503B-248C-4ED9-BBC6-F8201635F8DD}" type="presParOf" srcId="{FF152DA2-EDD1-4F14-AAC8-C41B2A536F70}" destId="{F9F30694-E6ED-442C-A50D-C72B9902CD9F}" srcOrd="1" destOrd="0" presId="urn:microsoft.com/office/officeart/2005/8/layout/vList5"/>
    <dgm:cxn modelId="{06C1A7AA-39D4-4537-B457-69AC5EA26EAA}" type="presParOf" srcId="{FD2E8FA4-7B40-481F-89E3-0BF0C2DED96A}" destId="{C0939ED7-0C2C-4E0A-9921-26E720B5AA88}" srcOrd="7" destOrd="0" presId="urn:microsoft.com/office/officeart/2005/8/layout/vList5"/>
    <dgm:cxn modelId="{46E34317-2764-4CB4-88BD-FA31430200F3}" type="presParOf" srcId="{FD2E8FA4-7B40-481F-89E3-0BF0C2DED96A}" destId="{FFBAD536-84BB-4616-81F4-819F1F86334B}" srcOrd="8" destOrd="0" presId="urn:microsoft.com/office/officeart/2005/8/layout/vList5"/>
    <dgm:cxn modelId="{DA9E4409-5DAE-4151-9C32-6ABD4DEEBA32}" type="presParOf" srcId="{FFBAD536-84BB-4616-81F4-819F1F86334B}" destId="{D2C0A0EF-A6A9-4FDA-8D64-F441C65C2148}" srcOrd="0" destOrd="0" presId="urn:microsoft.com/office/officeart/2005/8/layout/vList5"/>
    <dgm:cxn modelId="{E30E9658-8537-4E01-93A0-84E760ABA49F}" type="presParOf" srcId="{FFBAD536-84BB-4616-81F4-819F1F86334B}" destId="{1A23FB95-32CA-45D7-82D6-1B090F90A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2FD5-42C4-4750-A064-573D8B004C9D}">
      <dsp:nvSpPr>
        <dsp:cNvPr id="0" name=""/>
        <dsp:cNvSpPr/>
      </dsp:nvSpPr>
      <dsp:spPr>
        <a:xfrm rot="5400000">
          <a:off x="5600614" y="-2327765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60 złożonych wniosków, podpisane 48 umów z JST</a:t>
          </a:r>
          <a:endParaRPr lang="pl-PL" sz="1800" kern="1200" dirty="0">
            <a:solidFill>
              <a:srgbClr val="5C5C5C"/>
            </a:solidFill>
            <a:latin typeface="+mj-lt"/>
          </a:endParaRPr>
        </a:p>
      </dsp:txBody>
      <dsp:txXfrm rot="-5400000">
        <a:off x="3172592" y="138535"/>
        <a:ext cx="5601886" cy="707564"/>
      </dsp:txXfrm>
    </dsp:sp>
    <dsp:sp modelId="{2477D27F-7EB7-4164-99ED-BDFA681D5CFB}">
      <dsp:nvSpPr>
        <dsp:cNvPr id="0" name=""/>
        <dsp:cNvSpPr/>
      </dsp:nvSpPr>
      <dsp:spPr>
        <a:xfrm>
          <a:off x="0" y="2241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Rekrutacja</a:t>
          </a:r>
        </a:p>
      </dsp:txBody>
      <dsp:txXfrm>
        <a:off x="47847" y="50088"/>
        <a:ext cx="3076898" cy="884456"/>
      </dsp:txXfrm>
    </dsp:sp>
    <dsp:sp modelId="{FA862A3B-3E8E-4A06-A402-48650B098004}">
      <dsp:nvSpPr>
        <dsp:cNvPr id="0" name=""/>
        <dsp:cNvSpPr/>
      </dsp:nvSpPr>
      <dsp:spPr>
        <a:xfrm rot="5400000">
          <a:off x="5600614" y="-1298607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48 JST przeszkolonych,</a:t>
          </a:r>
          <a:r>
            <a:rPr lang="pl-PL" sz="1800" b="1" kern="1200" dirty="0"/>
            <a:t> </a:t>
          </a:r>
          <a:r>
            <a:rPr lang="pl-PL" sz="1800" kern="1200" dirty="0"/>
            <a:t>8 szkoleń dla 165 osób z PZP oraz 10 szkoleń dla 175 osób w zakresie zastosowania metodyk zwinnych</a:t>
          </a:r>
          <a:endParaRPr lang="pl-PL" sz="1800" kern="1200" dirty="0">
            <a:solidFill>
              <a:srgbClr val="5C5C5C"/>
            </a:solidFill>
            <a:latin typeface="+mj-lt"/>
          </a:endParaRPr>
        </a:p>
      </dsp:txBody>
      <dsp:txXfrm rot="-5400000">
        <a:off x="3172592" y="1167693"/>
        <a:ext cx="5601886" cy="707564"/>
      </dsp:txXfrm>
    </dsp:sp>
    <dsp:sp modelId="{11279433-B785-499D-A933-0F6C11EF5567}">
      <dsp:nvSpPr>
        <dsp:cNvPr id="0" name=""/>
        <dsp:cNvSpPr/>
      </dsp:nvSpPr>
      <dsp:spPr>
        <a:xfrm>
          <a:off x="0" y="1031399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Szkolenia</a:t>
          </a:r>
        </a:p>
      </dsp:txBody>
      <dsp:txXfrm>
        <a:off x="47847" y="1079246"/>
        <a:ext cx="3076898" cy="884456"/>
      </dsp:txXfrm>
    </dsp:sp>
    <dsp:sp modelId="{F10D6CB7-6AEC-4587-B5A7-E513A68D649C}">
      <dsp:nvSpPr>
        <dsp:cNvPr id="0" name=""/>
        <dsp:cNvSpPr/>
      </dsp:nvSpPr>
      <dsp:spPr>
        <a:xfrm rot="5400000">
          <a:off x="5600614" y="-269449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48 zrealizowanych  (2 w trakcie formalnych rozliczeń), 24 do dalszego etapu</a:t>
          </a:r>
          <a:endParaRPr lang="pl-PL" sz="1800" kern="1200" dirty="0">
            <a:solidFill>
              <a:srgbClr val="5C5C5C"/>
            </a:solidFill>
            <a:latin typeface="+mj-lt"/>
          </a:endParaRPr>
        </a:p>
      </dsp:txBody>
      <dsp:txXfrm rot="-5400000">
        <a:off x="3172592" y="2196851"/>
        <a:ext cx="5601886" cy="707564"/>
      </dsp:txXfrm>
    </dsp:sp>
    <dsp:sp modelId="{EA651AA8-7E2A-41FE-91FA-967D4ADA54A3}">
      <dsp:nvSpPr>
        <dsp:cNvPr id="0" name=""/>
        <dsp:cNvSpPr/>
      </dsp:nvSpPr>
      <dsp:spPr>
        <a:xfrm>
          <a:off x="0" y="2060557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Diagnoza</a:t>
          </a:r>
        </a:p>
      </dsp:txBody>
      <dsp:txXfrm>
        <a:off x="47847" y="2108404"/>
        <a:ext cx="3076898" cy="884456"/>
      </dsp:txXfrm>
    </dsp:sp>
    <dsp:sp modelId="{F9F30694-E6ED-442C-A50D-C72B9902CD9F}">
      <dsp:nvSpPr>
        <dsp:cNvPr id="0" name=""/>
        <dsp:cNvSpPr/>
      </dsp:nvSpPr>
      <dsp:spPr>
        <a:xfrm rot="5400000">
          <a:off x="5600614" y="759708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24</a:t>
          </a:r>
          <a:r>
            <a:rPr lang="pl-PL" sz="1800" b="1" kern="1200" dirty="0"/>
            <a:t> </a:t>
          </a:r>
          <a:r>
            <a:rPr lang="pl-PL" sz="1800" kern="1200" dirty="0"/>
            <a:t>rozpoczęte, 19 ogłoszeń, 3 do dalszego etapu </a:t>
          </a:r>
          <a:endParaRPr lang="pl-PL" sz="1800" kern="1200" dirty="0">
            <a:solidFill>
              <a:srgbClr val="5C5C5C"/>
            </a:solidFill>
            <a:latin typeface="+mj-lt"/>
          </a:endParaRPr>
        </a:p>
      </dsp:txBody>
      <dsp:txXfrm rot="-5400000">
        <a:off x="3172592" y="3226008"/>
        <a:ext cx="5601886" cy="707564"/>
      </dsp:txXfrm>
    </dsp:sp>
    <dsp:sp modelId="{D73AE65B-FC1F-4AE0-A8CE-25220FFA9A01}">
      <dsp:nvSpPr>
        <dsp:cNvPr id="0" name=""/>
        <dsp:cNvSpPr/>
      </dsp:nvSpPr>
      <dsp:spPr>
        <a:xfrm>
          <a:off x="0" y="3089715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Wstępne konsultacje rynkowe</a:t>
          </a:r>
          <a:endParaRPr lang="pl-PL" sz="2600" kern="1200" dirty="0"/>
        </a:p>
      </dsp:txBody>
      <dsp:txXfrm>
        <a:off x="47847" y="3137562"/>
        <a:ext cx="3076898" cy="884456"/>
      </dsp:txXfrm>
    </dsp:sp>
    <dsp:sp modelId="{BB6B6D89-DABF-408A-869D-BCCFFB9C780D}">
      <dsp:nvSpPr>
        <dsp:cNvPr id="0" name=""/>
        <dsp:cNvSpPr/>
      </dsp:nvSpPr>
      <dsp:spPr>
        <a:xfrm rot="5400000">
          <a:off x="5600614" y="1788865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5C5C5C"/>
              </a:solidFill>
              <a:latin typeface="+mj-lt"/>
            </a:rPr>
            <a:t>3 rozpoczęte</a:t>
          </a:r>
        </a:p>
      </dsp:txBody>
      <dsp:txXfrm rot="-5400000">
        <a:off x="3172592" y="4255165"/>
        <a:ext cx="5601886" cy="707564"/>
      </dsp:txXfrm>
    </dsp:sp>
    <dsp:sp modelId="{D2C0A0EF-A6A9-4FDA-8D64-F441C65C2148}">
      <dsp:nvSpPr>
        <dsp:cNvPr id="0" name=""/>
        <dsp:cNvSpPr/>
      </dsp:nvSpPr>
      <dsp:spPr>
        <a:xfrm>
          <a:off x="0" y="4118872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Konkursy</a:t>
          </a:r>
        </a:p>
      </dsp:txBody>
      <dsp:txXfrm>
        <a:off x="47847" y="4166719"/>
        <a:ext cx="3076898" cy="884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2FD5-42C4-4750-A064-573D8B004C9D}">
      <dsp:nvSpPr>
        <dsp:cNvPr id="0" name=""/>
        <dsp:cNvSpPr/>
      </dsp:nvSpPr>
      <dsp:spPr>
        <a:xfrm rot="5400000">
          <a:off x="5600614" y="-2327765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5C5C5C"/>
              </a:solidFill>
              <a:latin typeface="+mj-lt"/>
            </a:rPr>
            <a:t>cyfryzacja urzędu (obieg danych i informacji) i obsługi mieszkańców – komunikacja i załatwianie spraw, komunikacja wewnętrzna i zewnętrzna</a:t>
          </a:r>
        </a:p>
      </dsp:txBody>
      <dsp:txXfrm rot="-5400000">
        <a:off x="3172592" y="138535"/>
        <a:ext cx="5601886" cy="707564"/>
      </dsp:txXfrm>
    </dsp:sp>
    <dsp:sp modelId="{2477D27F-7EB7-4164-99ED-BDFA681D5CFB}">
      <dsp:nvSpPr>
        <dsp:cNvPr id="0" name=""/>
        <dsp:cNvSpPr/>
      </dsp:nvSpPr>
      <dsp:spPr>
        <a:xfrm>
          <a:off x="0" y="2241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15</a:t>
          </a:r>
        </a:p>
      </dsp:txBody>
      <dsp:txXfrm>
        <a:off x="47847" y="50088"/>
        <a:ext cx="3076898" cy="884456"/>
      </dsp:txXfrm>
    </dsp:sp>
    <dsp:sp modelId="{FA862A3B-3E8E-4A06-A402-48650B098004}">
      <dsp:nvSpPr>
        <dsp:cNvPr id="0" name=""/>
        <dsp:cNvSpPr/>
      </dsp:nvSpPr>
      <dsp:spPr>
        <a:xfrm rot="5400000">
          <a:off x="5600614" y="-1298607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5C5C5C"/>
              </a:solidFill>
              <a:latin typeface="+mj-lt"/>
            </a:rPr>
            <a:t>aplikacja promująca walory gminy - mapy, trasy, atrakcje, wydarzenia</a:t>
          </a:r>
        </a:p>
      </dsp:txBody>
      <dsp:txXfrm rot="-5400000">
        <a:off x="3172592" y="1167693"/>
        <a:ext cx="5601886" cy="707564"/>
      </dsp:txXfrm>
    </dsp:sp>
    <dsp:sp modelId="{11279433-B785-499D-A933-0F6C11EF5567}">
      <dsp:nvSpPr>
        <dsp:cNvPr id="0" name=""/>
        <dsp:cNvSpPr/>
      </dsp:nvSpPr>
      <dsp:spPr>
        <a:xfrm>
          <a:off x="0" y="1031399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8</a:t>
          </a:r>
        </a:p>
      </dsp:txBody>
      <dsp:txXfrm>
        <a:off x="47847" y="1079246"/>
        <a:ext cx="3076898" cy="884456"/>
      </dsp:txXfrm>
    </dsp:sp>
    <dsp:sp modelId="{F10D6CB7-6AEC-4587-B5A7-E513A68D649C}">
      <dsp:nvSpPr>
        <dsp:cNvPr id="0" name=""/>
        <dsp:cNvSpPr/>
      </dsp:nvSpPr>
      <dsp:spPr>
        <a:xfrm rot="5400000">
          <a:off x="5600614" y="-269449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5C5C5C"/>
              </a:solidFill>
              <a:latin typeface="+mj-lt"/>
            </a:rPr>
            <a:t>systemy monitorowania i optymalizacji mediów energetycznych </a:t>
          </a:r>
        </a:p>
      </dsp:txBody>
      <dsp:txXfrm rot="-5400000">
        <a:off x="3172592" y="2196851"/>
        <a:ext cx="5601886" cy="707564"/>
      </dsp:txXfrm>
    </dsp:sp>
    <dsp:sp modelId="{EA651AA8-7E2A-41FE-91FA-967D4ADA54A3}">
      <dsp:nvSpPr>
        <dsp:cNvPr id="0" name=""/>
        <dsp:cNvSpPr/>
      </dsp:nvSpPr>
      <dsp:spPr>
        <a:xfrm>
          <a:off x="0" y="2060557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7</a:t>
          </a:r>
        </a:p>
      </dsp:txBody>
      <dsp:txXfrm>
        <a:off x="47847" y="2108404"/>
        <a:ext cx="3076898" cy="884456"/>
      </dsp:txXfrm>
    </dsp:sp>
    <dsp:sp modelId="{F9F30694-E6ED-442C-A50D-C72B9902CD9F}">
      <dsp:nvSpPr>
        <dsp:cNvPr id="0" name=""/>
        <dsp:cNvSpPr/>
      </dsp:nvSpPr>
      <dsp:spPr>
        <a:xfrm rot="5400000">
          <a:off x="5600614" y="759708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5C5C5C"/>
              </a:solidFill>
              <a:latin typeface="+mj-lt"/>
            </a:rPr>
            <a:t>uszczelnienie systemu gospodarowania mediami</a:t>
          </a:r>
          <a:br>
            <a:rPr lang="pl-PL" sz="1800" kern="1200" dirty="0">
              <a:solidFill>
                <a:srgbClr val="5C5C5C"/>
              </a:solidFill>
              <a:latin typeface="+mj-lt"/>
            </a:rPr>
          </a:br>
          <a:r>
            <a:rPr lang="pl-PL" sz="1800" kern="1200" dirty="0">
              <a:solidFill>
                <a:srgbClr val="5C5C5C"/>
              </a:solidFill>
              <a:latin typeface="+mj-lt"/>
            </a:rPr>
            <a:t>i odpadami </a:t>
          </a:r>
        </a:p>
      </dsp:txBody>
      <dsp:txXfrm rot="-5400000">
        <a:off x="3172592" y="3226008"/>
        <a:ext cx="5601886" cy="707564"/>
      </dsp:txXfrm>
    </dsp:sp>
    <dsp:sp modelId="{D73AE65B-FC1F-4AE0-A8CE-25220FFA9A01}">
      <dsp:nvSpPr>
        <dsp:cNvPr id="0" name=""/>
        <dsp:cNvSpPr/>
      </dsp:nvSpPr>
      <dsp:spPr>
        <a:xfrm>
          <a:off x="0" y="3089715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5</a:t>
          </a:r>
        </a:p>
      </dsp:txBody>
      <dsp:txXfrm>
        <a:off x="47847" y="3137562"/>
        <a:ext cx="3076898" cy="884456"/>
      </dsp:txXfrm>
    </dsp:sp>
    <dsp:sp modelId="{1A23FB95-32CA-45D7-82D6-1B090F90AFD7}">
      <dsp:nvSpPr>
        <dsp:cNvPr id="0" name=""/>
        <dsp:cNvSpPr/>
      </dsp:nvSpPr>
      <dsp:spPr>
        <a:xfrm rot="5400000">
          <a:off x="5600614" y="1788865"/>
          <a:ext cx="784120" cy="564016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5C5C5C"/>
              </a:solidFill>
              <a:latin typeface="+mj-lt"/>
            </a:rPr>
            <a:t>informacja o nieruchomościach</a:t>
          </a:r>
        </a:p>
      </dsp:txBody>
      <dsp:txXfrm rot="-5400000">
        <a:off x="3172592" y="4255165"/>
        <a:ext cx="5601886" cy="707564"/>
      </dsp:txXfrm>
    </dsp:sp>
    <dsp:sp modelId="{D2C0A0EF-A6A9-4FDA-8D64-F441C65C2148}">
      <dsp:nvSpPr>
        <dsp:cNvPr id="0" name=""/>
        <dsp:cNvSpPr/>
      </dsp:nvSpPr>
      <dsp:spPr>
        <a:xfrm>
          <a:off x="0" y="4118872"/>
          <a:ext cx="3172592" cy="98015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4</a:t>
          </a:r>
        </a:p>
      </dsp:txBody>
      <dsp:txXfrm>
        <a:off x="47847" y="4166719"/>
        <a:ext cx="3076898" cy="884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8C3E7-4894-4987-AB2E-3BF12F701E47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F0B1-7D38-4015-97CB-5F936C4AB3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F0B1-7D38-4015-97CB-5F936C4AB30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9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3D586-336C-4D20-986D-0BB98C038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FAE4D8-C5A2-4093-BCDB-643DE81D1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CB7AB6-E5AB-418B-A343-C1FECFFF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6EDDB7-2968-4CF4-A688-C78A7656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8AE35-8726-4A3A-A3C9-A0ECDB43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3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3DAC6-C5B1-485E-9B3B-1BC18533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6E12500-852E-49F5-8EBC-9D93ED62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AC4543-E798-440D-8E30-3F596F7B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CC71A-2DA9-4AAC-AF52-C960AB28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0234D4-3D88-48EB-A62A-B4A44E28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7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9A38278-5DA3-44E0-B90C-0B8BC0772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9573BC-A791-4E86-BB08-460702EB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6E0A61-8497-4671-B4DF-3323626A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6DCA99-9E14-45C7-B1DF-7E22619A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1A6B6A-E49A-414C-9147-8DEFFB0D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3D586-336C-4D20-986D-0BB98C038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FAE4D8-C5A2-4093-BCDB-643DE81D1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CB7AB6-E5AB-418B-A343-C1FECFFF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6EDDB7-2968-4CF4-A688-C78A7656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8AE35-8726-4A3A-A3C9-A0ECDB43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B1315-C526-457C-80F9-CFA2339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1C698-9B22-4EEB-9134-789FEE57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0A40BC-6908-4B59-BA9F-A43A6B1A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281870-ECFC-42B9-A4D3-ABE6C408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696DC1-5CD6-4E92-B313-0A969D03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AFA04-3DE5-4ACF-831F-3E7C45CD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A29AC5-A684-43C8-9790-C74C0833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D46E65-B0A3-4835-9F7D-94265D8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7F6637-741E-478D-B7F9-439859EE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45CC63-9DB9-4E84-99C0-783A5BBD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87A33-24D0-4E8B-B323-EE181467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A21A67-2CB6-41B8-8EE7-ADCF7754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7FDD7A-CE83-4DC4-9702-133B5257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791525-524B-4F30-8CDF-68EC65A6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4EDB24-00F4-4AD0-9197-9C9B5334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87E459-AA3C-478E-8F3C-2218AFAB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BBC6C-B1C8-4875-854B-972D31EA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6E9BA2-B20D-44B3-8B9E-8AB10AF3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98DBD3-F6A9-4504-9DCB-8ACE9461B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6A38702-B737-44C7-9599-5C320FF63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753029B-A33A-4A9F-B0C1-963281A4B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BA81B72-BB23-4F47-B64B-B82CF49F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0B164DE-9050-4814-8C40-82EDEE77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E21E7E-BBC6-4925-99A6-60C0D1A1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7AC0A-7859-412E-AA32-DE425751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A1589D-CE6C-4072-A4D2-D7017A45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9B7DE7-2257-4686-B7CF-4A0DEFEE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AE828F-8A44-4312-8FEC-3E1A2AEA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1D2646B-0875-4CAE-A83B-2C0451B7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69E692-B32A-49D7-888E-1D80DEFA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00CD89-ED73-4C86-BFC1-4381CBE6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1A0BF-D063-46EE-8BEE-69EFDB57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3B0D1F-359F-426E-9914-1A16F7F2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929CA6-547B-492B-8B96-A7E0C230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028CC2-63A7-446F-A2AB-D42045FB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5B59E6-94F3-4FA0-A12A-C79AFAE0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737583-C897-4C4B-B877-21478B90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B1315-C526-457C-80F9-CFA2339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1C698-9B22-4EEB-9134-789FEE57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0A40BC-6908-4B59-BA9F-A43A6B1A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281870-ECFC-42B9-A4D3-ABE6C408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696DC1-5CD6-4E92-B313-0A969D03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8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B3B3E-973E-4321-AF78-38A6D443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2707CC-9E1D-4D61-9466-58BB4C092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BCAEB7-2BDB-4C27-AC68-8EFFD7D6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F0017E-A93D-4914-A828-E171B2D5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804EA6-6E7D-4C52-86FA-D14A33CF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70760D-8757-40F2-B308-60C4B7EF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3DAC6-C5B1-485E-9B3B-1BC18533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6E12500-852E-49F5-8EBC-9D93ED62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AC4543-E798-440D-8E30-3F596F7B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CC71A-2DA9-4AAC-AF52-C960AB28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0234D4-3D88-48EB-A62A-B4A44E28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9A38278-5DA3-44E0-B90C-0B8BC0772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9573BC-A791-4E86-BB08-460702EB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6E0A61-8497-4671-B4DF-3323626A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6DCA99-9E14-45C7-B1DF-7E22619A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1A6B6A-E49A-414C-9147-8DEFFB0D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AFA04-3DE5-4ACF-831F-3E7C45CD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A29AC5-A684-43C8-9790-C74C0833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D46E65-B0A3-4835-9F7D-94265D8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7F6637-741E-478D-B7F9-439859EE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45CC63-9DB9-4E84-99C0-783A5BBD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1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87A33-24D0-4E8B-B323-EE181467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A21A67-2CB6-41B8-8EE7-ADCF7754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7FDD7A-CE83-4DC4-9702-133B5257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791525-524B-4F30-8CDF-68EC65A6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4EDB24-00F4-4AD0-9197-9C9B5334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87E459-AA3C-478E-8F3C-2218AFAB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6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BBC6C-B1C8-4875-854B-972D31EA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6E9BA2-B20D-44B3-8B9E-8AB10AF3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98DBD3-F6A9-4504-9DCB-8ACE9461B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6A38702-B737-44C7-9599-5C320FF63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753029B-A33A-4A9F-B0C1-963281A4B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BA81B72-BB23-4F47-B64B-B82CF49F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0B164DE-9050-4814-8C40-82EDEE77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E21E7E-BBC6-4925-99A6-60C0D1A1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1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7AC0A-7859-412E-AA32-DE425751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A1589D-CE6C-4072-A4D2-D7017A45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9B7DE7-2257-4686-B7CF-4A0DEFEE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AE828F-8A44-4312-8FEC-3E1A2AEA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1D2646B-0875-4CAE-A83B-2C0451B7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69E692-B32A-49D7-888E-1D80DEFA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00CD89-ED73-4C86-BFC1-4381CBE6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1A0BF-D063-46EE-8BEE-69EFDB57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3B0D1F-359F-426E-9914-1A16F7F2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929CA6-547B-492B-8B96-A7E0C230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028CC2-63A7-446F-A2AB-D42045FB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5B59E6-94F3-4FA0-A12A-C79AFAE0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737583-C897-4C4B-B877-21478B90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B3B3E-973E-4321-AF78-38A6D443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2707CC-9E1D-4D61-9466-58BB4C092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BCAEB7-2BDB-4C27-AC68-8EFFD7D6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F0017E-A93D-4914-A828-E171B2D5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BE208-E04A-43C3-B5D3-428B380BCF53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804EA6-6E7D-4C52-86FA-D14A33CF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70760D-8757-40F2-B308-60C4B7EF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6A450-92D3-471A-9A98-430C58167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996236-FD36-4633-8EC9-BD0C4B45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264" y="365125"/>
            <a:ext cx="6152535" cy="94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0491F1-BD50-49C4-B1DE-FB566079A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B9E8BBD-5F6A-448E-A6C1-FF3B75E464D0}"/>
              </a:ext>
            </a:extLst>
          </p:cNvPr>
          <p:cNvSpPr/>
          <p:nvPr userDrawn="1"/>
        </p:nvSpPr>
        <p:spPr>
          <a:xfrm>
            <a:off x="11646557" y="487608"/>
            <a:ext cx="45719" cy="648000"/>
          </a:xfrm>
          <a:prstGeom prst="rect">
            <a:avLst/>
          </a:prstGeom>
          <a:solidFill>
            <a:srgbClr val="E95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C5C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5C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5C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54CD312C-BEE7-4775-BCAF-0110E1C5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264" y="365125"/>
            <a:ext cx="6152535" cy="94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6244FA4D-F8BA-49CD-A83F-C319B23AD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69A7976-AEC7-4195-986D-70520193484B}"/>
              </a:ext>
            </a:extLst>
          </p:cNvPr>
          <p:cNvSpPr/>
          <p:nvPr userDrawn="1"/>
        </p:nvSpPr>
        <p:spPr>
          <a:xfrm>
            <a:off x="11646557" y="487608"/>
            <a:ext cx="45719" cy="648000"/>
          </a:xfrm>
          <a:prstGeom prst="rect">
            <a:avLst/>
          </a:prstGeom>
          <a:solidFill>
            <a:srgbClr val="E95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3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C5C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5C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5C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13A35F5-04FF-43FD-9E14-E0F005083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810" y="0"/>
            <a:ext cx="9675854" cy="685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411B1627-A3B3-4C68-B870-CFC2C6C853B9}"/>
              </a:ext>
            </a:extLst>
          </p:cNvPr>
          <p:cNvSpPr/>
          <p:nvPr/>
        </p:nvSpPr>
        <p:spPr>
          <a:xfrm>
            <a:off x="3425069" y="2998842"/>
            <a:ext cx="45719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D7F804C-E221-4A07-83C2-911DE7566186}"/>
              </a:ext>
            </a:extLst>
          </p:cNvPr>
          <p:cNvSpPr txBox="1">
            <a:spLocks/>
          </p:cNvSpPr>
          <p:nvPr/>
        </p:nvSpPr>
        <p:spPr>
          <a:xfrm>
            <a:off x="3627119" y="4069080"/>
            <a:ext cx="6919547" cy="2170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5400" b="1" baseline="300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GovTech</a:t>
            </a:r>
            <a:r>
              <a:rPr lang="pl-PL" sz="5400" b="1" baseline="30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5400" b="1" baseline="300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InnoLab</a:t>
            </a:r>
            <a:endParaRPr lang="pl-PL" sz="5400" b="1" baseline="30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pl-PL" sz="5400" b="1" baseline="30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Innowacyjne Samorządy Przyszłości</a:t>
            </a:r>
            <a:br>
              <a:rPr lang="pl-PL" sz="5400" b="1" baseline="30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3600" baseline="30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Wsparcie dla Jednostek Samorządu Terytorialnego </a:t>
            </a:r>
          </a:p>
          <a:p>
            <a:r>
              <a:rPr lang="pl-PL" sz="3600" baseline="30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 procesie wdrażania innowacji </a:t>
            </a:r>
          </a:p>
          <a:p>
            <a:r>
              <a:rPr lang="pl-PL" sz="3600" baseline="30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na rzecz lokalnych społeczności</a:t>
            </a:r>
          </a:p>
          <a:p>
            <a:endParaRPr lang="pl-PL" sz="3600" baseline="30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l-PL" sz="5400" b="1" baseline="30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en-US" sz="2000" b="1" dirty="0" err="1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ThinkIT</a:t>
            </a:r>
            <a:r>
              <a:rPr lang="en-US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 Consulting Sp. z </a:t>
            </a:r>
            <a:r>
              <a:rPr lang="en-US" sz="2000" b="1" dirty="0" err="1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o.o.</a:t>
            </a:r>
            <a:r>
              <a:rPr lang="en-US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	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doradztwo proinnowacyjne w zakresie nowych technologii, technologii informacyjnych i komunikacyjnych, koncepcji smart </a:t>
            </a:r>
            <a:r>
              <a:rPr lang="pl-PL" sz="20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city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na etapie diagnozy, dialogu technicznego i konkursu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Brzeziński i Wspólnicy spółka jawna 	</a:t>
            </a:r>
            <a:b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doradztwo prawne w przeprowadzeniu wstępnych konsultacji rynkowych i konkursu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Wsparcie eksperckie</a:t>
            </a:r>
          </a:p>
        </p:txBody>
      </p:sp>
    </p:spTree>
    <p:extLst>
      <p:ext uri="{BB962C8B-B14F-4D97-AF65-F5344CB8AC3E}">
        <p14:creationId xmlns:p14="http://schemas.microsoft.com/office/powerpoint/2010/main" val="2247209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Opracowanie 48 diagnoz 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zawierających analizę stanu wyjściowego, redefinicja wyzwania, badanie rynku pod kątem najnowszych trendów, technologii a także możliwości pozyskania lub integracji gotowych produktów, ustalenie funkcjonalności dla planowanych rozwiązań.</a:t>
            </a:r>
          </a:p>
          <a:p>
            <a:pPr marL="342900" indent="-3429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W ramach WKR – </a:t>
            </a:r>
            <a:r>
              <a:rPr lang="pl-PL" sz="24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pogłębienie wiedzy 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na temat możliwości wdrożenia innowacji, kosztów, formy realizacji, opisów przedmiotu zamówienia czy przyszłej umowy.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Realizacja założeń</a:t>
            </a:r>
          </a:p>
        </p:txBody>
      </p:sp>
    </p:spTree>
    <p:extLst>
      <p:ext uri="{BB962C8B-B14F-4D97-AF65-F5344CB8AC3E}">
        <p14:creationId xmlns:p14="http://schemas.microsoft.com/office/powerpoint/2010/main" val="31431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Zdobycie wiedzy na temat potencjalnych wykonawców i </a:t>
            </a:r>
            <a:r>
              <a:rPr lang="pl-PL" sz="24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zainicjowanie relacji 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na linii Samorządy – Innowatorzy.</a:t>
            </a:r>
          </a:p>
          <a:p>
            <a:pPr marL="342900" indent="-3429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Podniesienie kompetencji 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zespołu JST – udział w analizach, przejście ścieżki procesowej w zakresie WKR i trybu konkursowego, poznanie potrzeb i punktu widzenia potencjalnego wykonawcy - ok 300 godzin szkoleniowych i ponad 1600 godzin doradczych w zakresie innowacji i prawa.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Realizacja założeń</a:t>
            </a:r>
          </a:p>
        </p:txBody>
      </p:sp>
    </p:spTree>
    <p:extLst>
      <p:ext uri="{BB962C8B-B14F-4D97-AF65-F5344CB8AC3E}">
        <p14:creationId xmlns:p14="http://schemas.microsoft.com/office/powerpoint/2010/main" val="2869225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Integracja, agregacja i analiza dużych zasobów danych pochodzących z różnorodnych źródeł – data lake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Ewidencja zabytków z wykorzystaniem geolokalizacji, integracja baz danych o zabytkach.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Zapewnienie cyberbezpieczeństwa w Gminie, w tym aplikacja dla seniorów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Usprawnienie poruszania się osób z niepełnosprawnościami 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Przechowywanie i publikowania treści audiowizualnych 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Aplikacja wspomagająca terenowe kontrole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Centrum Usług Społecznych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Powiatowe obserwatorium rynku pracy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Gminny system monitoringu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Wyzwania indywidualne</a:t>
            </a:r>
          </a:p>
        </p:txBody>
      </p:sp>
    </p:spTree>
    <p:extLst>
      <p:ext uri="{BB962C8B-B14F-4D97-AF65-F5344CB8AC3E}">
        <p14:creationId xmlns:p14="http://schemas.microsoft.com/office/powerpoint/2010/main" val="2516519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Grupy wyzwań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AB59EC-4F97-FD2A-CF8F-37E2A41F6840}"/>
              </a:ext>
            </a:extLst>
          </p:cNvPr>
          <p:cNvGraphicFramePr/>
          <p:nvPr/>
        </p:nvGraphicFramePr>
        <p:xfrm>
          <a:off x="2705492" y="1299535"/>
          <a:ext cx="8812757" cy="510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9804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zabezpieczenie w programie środków na wdrożenie przedsięwzięcia jako element wsparcia lub uznanie efektów projektu (diagnoz, raportów) za uzasadnienie kwalifikujące do wsparcia w innych programach, brak finansowania jest najczęstszym powodem rezygnacji z udziału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zróżnicowane podejście do JST ze względu na różnice wielkości: duże jednostki (miasta, powiaty) posiadają wyspecjalizowane zespoły a w mniejszych samorządach administracja często ogranicza się do kilkunastu osób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Spostrzeżenia i rekomendacje</a:t>
            </a:r>
          </a:p>
        </p:txBody>
      </p:sp>
    </p:spTree>
    <p:extLst>
      <p:ext uri="{BB962C8B-B14F-4D97-AF65-F5344CB8AC3E}">
        <p14:creationId xmlns:p14="http://schemas.microsoft.com/office/powerpoint/2010/main" val="4239723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możliwość grupowania wyzwań dla kilku samorządów, m.in. LGD przy powtarzalnych wyzwaniach lub zbliżonych terytorialnie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regionalizacja operatorów przy jednoczesnej budowie sieci operatorów – kluczowy jest bezpośredni kontakt z uczestnikami na każdym etapie wsparcia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program doradztwa (sieć wsparcia) dla JST w zakresie wdrażania </a:t>
            </a:r>
            <a:b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 finansowania innowacji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Spostrzeżenia i rekomendacje</a:t>
            </a:r>
          </a:p>
        </p:txBody>
      </p:sp>
    </p:spTree>
    <p:extLst>
      <p:ext uri="{BB962C8B-B14F-4D97-AF65-F5344CB8AC3E}">
        <p14:creationId xmlns:p14="http://schemas.microsoft.com/office/powerpoint/2010/main" val="1735119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484DAB-3E09-4D8E-8EBA-C5EE1177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08" y="-159264"/>
            <a:ext cx="3287975" cy="222733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AA0CFE7-7AB6-2F6E-8D04-23A61EC3D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0"/>
            <a:ext cx="673751" cy="18736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44A7452-0281-6189-4462-B8165D03E9F6}"/>
              </a:ext>
            </a:extLst>
          </p:cNvPr>
          <p:cNvSpPr txBox="1"/>
          <p:nvPr/>
        </p:nvSpPr>
        <p:spPr>
          <a:xfrm>
            <a:off x="3092368" y="2068074"/>
            <a:ext cx="795299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</a:rPr>
              <a:t>Dziękuję za uwagę</a:t>
            </a:r>
          </a:p>
          <a:p>
            <a:endParaRPr lang="pl-PL" sz="2400" b="1" dirty="0">
              <a:solidFill>
                <a:srgbClr val="5C5C5C"/>
              </a:solidFill>
            </a:endParaRPr>
          </a:p>
          <a:p>
            <a:endParaRPr lang="pl-PL" sz="2400" b="1" dirty="0">
              <a:solidFill>
                <a:srgbClr val="5C5C5C"/>
              </a:solidFill>
            </a:endParaRPr>
          </a:p>
          <a:p>
            <a:r>
              <a:rPr lang="pl-PL" sz="2400" b="1" dirty="0">
                <a:solidFill>
                  <a:srgbClr val="5C5C5C"/>
                </a:solidFill>
                <a:latin typeface="+mj-lt"/>
              </a:rPr>
              <a:t>Paweł Szostak</a:t>
            </a:r>
          </a:p>
          <a:p>
            <a:r>
              <a:rPr lang="pl-PL" sz="1800" dirty="0">
                <a:solidFill>
                  <a:srgbClr val="5C5C5C"/>
                </a:solidFill>
                <a:latin typeface="+mj-lt"/>
              </a:rPr>
              <a:t>Pełnomocnik ds. Systemu Zarządzania Jakością</a:t>
            </a:r>
          </a:p>
          <a:p>
            <a:r>
              <a:rPr lang="pl-PL" sz="1800" dirty="0">
                <a:solidFill>
                  <a:srgbClr val="5C5C5C"/>
                </a:solidFill>
                <a:latin typeface="+mj-lt"/>
              </a:rPr>
              <a:t>	</a:t>
            </a:r>
          </a:p>
          <a:p>
            <a:r>
              <a:rPr lang="pl-PL" b="1" dirty="0">
                <a:solidFill>
                  <a:srgbClr val="5C5C5C"/>
                </a:solidFill>
                <a:latin typeface="+mj-lt"/>
              </a:rPr>
              <a:t>www.marr.pl/govtech</a:t>
            </a:r>
            <a:r>
              <a:rPr lang="pl-PL" sz="1800" dirty="0">
                <a:solidFill>
                  <a:srgbClr val="5C5C5C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38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70CC2B1-ABF6-61BF-DEA1-64D792EBD350}"/>
              </a:ext>
            </a:extLst>
          </p:cNvPr>
          <p:cNvSpPr txBox="1"/>
          <p:nvPr/>
        </p:nvSpPr>
        <p:spPr>
          <a:xfrm>
            <a:off x="2600878" y="2273814"/>
            <a:ext cx="795299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</a:rPr>
              <a:t>Dziękuję za uwagę</a:t>
            </a:r>
          </a:p>
          <a:p>
            <a:endParaRPr lang="pl-PL" sz="2400" b="1" dirty="0">
              <a:solidFill>
                <a:srgbClr val="5C5C5C"/>
              </a:solidFill>
            </a:endParaRPr>
          </a:p>
          <a:p>
            <a:endParaRPr lang="pl-PL" sz="2400" b="1" dirty="0">
              <a:solidFill>
                <a:srgbClr val="5C5C5C"/>
              </a:solidFill>
            </a:endParaRPr>
          </a:p>
          <a:p>
            <a:r>
              <a:rPr lang="pl-PL" sz="2400" b="1" dirty="0">
                <a:solidFill>
                  <a:srgbClr val="5C5C5C"/>
                </a:solidFill>
                <a:latin typeface="+mj-lt"/>
              </a:rPr>
              <a:t>Paweł Szostak</a:t>
            </a:r>
          </a:p>
          <a:p>
            <a:r>
              <a:rPr lang="pl-PL" sz="1800" dirty="0">
                <a:solidFill>
                  <a:srgbClr val="5C5C5C"/>
                </a:solidFill>
                <a:latin typeface="+mj-lt"/>
              </a:rPr>
              <a:t>Pełnomocnik ds. Systemu Zarządzania Jakością</a:t>
            </a:r>
          </a:p>
          <a:p>
            <a:r>
              <a:rPr lang="pl-PL" sz="1800" dirty="0">
                <a:solidFill>
                  <a:srgbClr val="5C5C5C"/>
                </a:solidFill>
                <a:latin typeface="+mj-lt"/>
              </a:rPr>
              <a:t>	</a:t>
            </a:r>
          </a:p>
          <a:p>
            <a:r>
              <a:rPr lang="pl-PL" b="1" dirty="0">
                <a:solidFill>
                  <a:srgbClr val="5C5C5C"/>
                </a:solidFill>
                <a:latin typeface="+mj-lt"/>
              </a:rPr>
              <a:t>www.marr.pl/govtech</a:t>
            </a:r>
            <a:r>
              <a:rPr lang="pl-PL" sz="1800" dirty="0">
                <a:solidFill>
                  <a:srgbClr val="5C5C5C"/>
                </a:solidFill>
                <a:latin typeface="+mj-lt"/>
              </a:rPr>
              <a:t>	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F3EBC9-52E1-9996-0E21-5A7251234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5596613"/>
            <a:ext cx="10648950" cy="78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7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915088"/>
            <a:ext cx="881275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8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Od 1993 roku działamy jako instytucja partnerska dla samorządów, organizacji pozarządowych, instytucji naukowych i instytucji otoczenia biznesu wspierając </a:t>
            </a:r>
            <a:br>
              <a:rPr lang="pl-PL" sz="28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 integrując uczestników wszystkich sektorów.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Małopolska Agencja Rozwoju Regionalnego S.A.</a:t>
            </a:r>
          </a:p>
        </p:txBody>
      </p:sp>
    </p:spTree>
    <p:extLst>
      <p:ext uri="{BB962C8B-B14F-4D97-AF65-F5344CB8AC3E}">
        <p14:creationId xmlns:p14="http://schemas.microsoft.com/office/powerpoint/2010/main" val="4081222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915088"/>
            <a:ext cx="881275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Wsparcie przedsiębiorczości i rynku pracy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(dotacje, instrumenty finansowe, doradztwo, szkolenia, studia podyplomowe, HR),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Akredytowany ośrodek innowacji 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dla sektora MŚP przy Ministerstwie Rozwoju 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 Technologii, Akredytacja w Bazie Usług Rozwojowych PARP, Małopolska Rada Innowacji, Małopolska Rada Gospodarcza,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EURADA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pl-PL" sz="20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Association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of Development </a:t>
            </a:r>
            <a:r>
              <a:rPr lang="pl-PL" sz="20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Agencies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, Inicjatywa Awangarda, projekty INTERREG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Zakres regionalny, </a:t>
            </a:r>
            <a:b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</a:br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krajowy i międzynarodowy</a:t>
            </a:r>
          </a:p>
        </p:txBody>
      </p:sp>
    </p:spTree>
    <p:extLst>
      <p:ext uri="{BB962C8B-B14F-4D97-AF65-F5344CB8AC3E}">
        <p14:creationId xmlns:p14="http://schemas.microsoft.com/office/powerpoint/2010/main" val="1027817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D0D1CFF5-F66F-E585-47D9-78269AE7E47E}"/>
              </a:ext>
            </a:extLst>
          </p:cNvPr>
          <p:cNvSpPr txBox="1"/>
          <p:nvPr/>
        </p:nvSpPr>
        <p:spPr>
          <a:xfrm>
            <a:off x="2705493" y="1299535"/>
            <a:ext cx="8932950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realizowany w ramach Projektu finansowanego z Programu Operacyjnego Inteligentny Rozwój 2014 – 2020, Osi Priorytetowej II: Wsparcie otoczenia i potencjału przedsiębiorstw do prowadzenia działalności B+R+I, Działania 2.4 Współpraca w ramach krajowego systemu innowacji, Podziałania 2.4.1 Centrum analiz i pilotażu instrumentów </a:t>
            </a:r>
            <a:r>
              <a:rPr lang="pl-PL" sz="24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inno_LAB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, Pilotaż </a:t>
            </a:r>
            <a:r>
              <a:rPr lang="pl-PL" sz="24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GovTech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inno_LAB</a:t>
            </a: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.</a:t>
            </a:r>
            <a:b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C221B7-4FC8-EF0A-EF32-AC030EE5D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0"/>
            <a:ext cx="673751" cy="18736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320F64A-85F7-8164-4049-0E5767056DA1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O projekcie </a:t>
            </a:r>
            <a:r>
              <a:rPr lang="pl-PL" sz="4000" b="1" dirty="0" err="1">
                <a:solidFill>
                  <a:srgbClr val="E9530E"/>
                </a:solidFill>
                <a:cs typeface="Arial" panose="020B0604020202020204" pitchFamily="34" charset="0"/>
              </a:rPr>
              <a:t>GovTech</a:t>
            </a:r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17020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D0D1CFF5-F66F-E585-47D9-78269AE7E47E}"/>
              </a:ext>
            </a:extLst>
          </p:cNvPr>
          <p:cNvSpPr txBox="1"/>
          <p:nvPr/>
        </p:nvSpPr>
        <p:spPr>
          <a:xfrm>
            <a:off x="2705493" y="1299535"/>
            <a:ext cx="893295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podniesienie kompetencji JST w zakresie wdrażania innowacji, w ramach działalności niebędącej działalnością gospodarczą JST, w szczególności stosowania przez JST dialogu technicznego oraz 2-etapowego konkursu określonych w PZP.</a:t>
            </a:r>
            <a:endParaRPr lang="pl-PL" sz="2000" b="1" dirty="0">
              <a:solidFill>
                <a:srgbClr val="5C5C5C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C221B7-4FC8-EF0A-EF32-AC030EE5D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0"/>
            <a:ext cx="673751" cy="18736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320F64A-85F7-8164-4049-0E5767056DA1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Cel projektu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612E21-EDE1-3B17-E8E6-65A3B2584DAA}"/>
              </a:ext>
            </a:extLst>
          </p:cNvPr>
          <p:cNvSpPr txBox="1"/>
          <p:nvPr/>
        </p:nvSpPr>
        <p:spPr>
          <a:xfrm>
            <a:off x="2705493" y="4258486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Czas trwania projektu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40D0D2-A977-FC97-C529-3A2B2AEE611B}"/>
              </a:ext>
            </a:extLst>
          </p:cNvPr>
          <p:cNvSpPr txBox="1"/>
          <p:nvPr/>
        </p:nvSpPr>
        <p:spPr>
          <a:xfrm>
            <a:off x="2705493" y="4966372"/>
            <a:ext cx="893295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4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31.05.2021 do 31.07.2023</a:t>
            </a:r>
            <a:endParaRPr lang="pl-PL" sz="2000" b="1" dirty="0">
              <a:solidFill>
                <a:srgbClr val="5C5C5C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2060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Zdiagnozowanie i określenie najbardziej pilnych i ważnych wyzwań stojących przed </a:t>
            </a: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J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ednostkami </a:t>
            </a: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amorządu </a:t>
            </a: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erytorialnego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Nabycie kompetencji poprzez uczestnictwo zespołów JST 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Analizy rynku najnowszych i możliwych do zastosowania lub stworzenia rozwiązań ICT, Smart City w JST </a:t>
            </a:r>
          </a:p>
          <a:p>
            <a:pPr marL="457200" indent="-457200">
              <a:lnSpc>
                <a:spcPct val="150000"/>
              </a:lnSpc>
              <a:buClr>
                <a:srgbClr val="E9530E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Nawiązanie kontaktów oraz współpracy pomiędzy JST a dostawcami innowacyjnych rozwiązań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Założenia projektowe</a:t>
            </a:r>
          </a:p>
        </p:txBody>
      </p:sp>
    </p:spTree>
    <p:extLst>
      <p:ext uri="{BB962C8B-B14F-4D97-AF65-F5344CB8AC3E}">
        <p14:creationId xmlns:p14="http://schemas.microsoft.com/office/powerpoint/2010/main" val="3612603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Styczeń 2021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	Początek procesu aplikowania (25 deklaracji samorządów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		do udziału w projekcie - 6 złożonych wniosków).</a:t>
            </a:r>
          </a:p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Lipiec 2021	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Rozpoczęcie procesu rekrutacji do projektu.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Listopad 2021	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I runda naborów i 1-szy wniosek (Powiat Krakowski)</a:t>
            </a:r>
          </a:p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Luty 2022 </a:t>
            </a:r>
            <a:r>
              <a:rPr lang="pl-PL" sz="20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Podpisanie pierwszej umowy z JST z Powiatem Krakowskim.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Listopad 2022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	Podpisanie ostatniej umowy (48) z Miastem Nowy Sącz.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Realizacja projektu</a:t>
            </a:r>
          </a:p>
        </p:txBody>
      </p:sp>
    </p:spTree>
    <p:extLst>
      <p:ext uri="{BB962C8B-B14F-4D97-AF65-F5344CB8AC3E}">
        <p14:creationId xmlns:p14="http://schemas.microsoft.com/office/powerpoint/2010/main" val="3615424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7B88FFB5-D0E2-44AC-8BC0-A1D6A583505D}"/>
              </a:ext>
            </a:extLst>
          </p:cNvPr>
          <p:cNvSpPr txBox="1">
            <a:spLocks/>
          </p:cNvSpPr>
          <p:nvPr/>
        </p:nvSpPr>
        <p:spPr>
          <a:xfrm>
            <a:off x="3089993" y="1624646"/>
            <a:ext cx="8565138" cy="402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6600" b="1" baseline="30000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Stan realizacji poszczególnych zdań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AB59EC-4F97-FD2A-CF8F-37E2A41F6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572750"/>
              </p:ext>
            </p:extLst>
          </p:nvPr>
        </p:nvGraphicFramePr>
        <p:xfrm>
          <a:off x="2705492" y="1299535"/>
          <a:ext cx="8812757" cy="510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6820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70FC5-27FE-A193-3453-35073E0C0EF5}"/>
              </a:ext>
            </a:extLst>
          </p:cNvPr>
          <p:cNvSpPr txBox="1"/>
          <p:nvPr/>
        </p:nvSpPr>
        <p:spPr>
          <a:xfrm>
            <a:off x="2705493" y="1299535"/>
            <a:ext cx="8812756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9530E"/>
              </a:buClr>
            </a:pPr>
            <a:r>
              <a:rPr lang="pl-PL" sz="28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&gt; 3 200</a:t>
            </a:r>
            <a:r>
              <a:rPr lang="pl-PL" sz="2800" b="1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rozesłanych maili informacyjnych do JST z całego kraju 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&gt; 1 500 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przeprowadzonych rozmów telefonicznych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pl-PL" sz="28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65</a:t>
            </a:r>
            <a:r>
              <a:rPr lang="pl-PL" sz="20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odbytych spotkań z przedstawicielami JST (bezpośrednich i wirtualnych) 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           </a:t>
            </a:r>
            <a:r>
              <a:rPr lang="pl-PL" sz="28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19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webinariów dla samorządów z całego kraju z udziałem zewnętrznych 	ekspertów,</a:t>
            </a:r>
            <a:b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E9530E"/>
                </a:solidFill>
                <a:latin typeface="+mj-lt"/>
                <a:cs typeface="Times New Roman" panose="02020603050405020304" pitchFamily="18" charset="0"/>
              </a:rPr>
              <a:t>Ponadto 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spotkania i konsultacje z innowatorami i instytucjami otoczenia biznesu 	(</a:t>
            </a:r>
            <a:r>
              <a:rPr lang="pl-PL" sz="2000" dirty="0" err="1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HUBy</a:t>
            </a:r>
            <a:r>
              <a:rPr lang="pl-PL" sz="2000" dirty="0">
                <a:solidFill>
                  <a:srgbClr val="5C5C5C"/>
                </a:solidFill>
                <a:latin typeface="+mj-lt"/>
                <a:cs typeface="Times New Roman" panose="02020603050405020304" pitchFamily="18" charset="0"/>
              </a:rPr>
              <a:t> i Fundusze inwestycyjne).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3B1E51-DE1F-CEF7-5513-C73BE174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2" t="340" r="242" b="72340"/>
          <a:stretch/>
        </p:blipFill>
        <p:spPr>
          <a:xfrm>
            <a:off x="11518249" y="8792"/>
            <a:ext cx="673751" cy="1873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C51CD0-3096-C81B-4BE0-F4D78785058D}"/>
              </a:ext>
            </a:extLst>
          </p:cNvPr>
          <p:cNvSpPr txBox="1"/>
          <p:nvPr/>
        </p:nvSpPr>
        <p:spPr>
          <a:xfrm>
            <a:off x="2705493" y="591649"/>
            <a:ext cx="7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E9530E"/>
                </a:solidFill>
                <a:cs typeface="Arial" panose="020B0604020202020204" pitchFamily="34" charset="0"/>
              </a:rPr>
              <a:t>Działania promocyjno-rekrutacyjne</a:t>
            </a:r>
          </a:p>
        </p:txBody>
      </p:sp>
    </p:spTree>
    <p:extLst>
      <p:ext uri="{BB962C8B-B14F-4D97-AF65-F5344CB8AC3E}">
        <p14:creationId xmlns:p14="http://schemas.microsoft.com/office/powerpoint/2010/main" val="330958006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934</Words>
  <Application>Microsoft Office PowerPoint</Application>
  <PresentationFormat>Panoramiczny</PresentationFormat>
  <Paragraphs>89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Calibri</vt:lpstr>
      <vt:lpstr>Arial</vt:lpstr>
      <vt:lpstr>Calibri Light</vt:lpstr>
      <vt:lpstr>Motyw pakietu Office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Rebeta</dc:creator>
  <cp:lastModifiedBy>Szostak, Paweł</cp:lastModifiedBy>
  <cp:revision>226</cp:revision>
  <cp:lastPrinted>2019-09-17T06:57:29Z</cp:lastPrinted>
  <dcterms:created xsi:type="dcterms:W3CDTF">2019-08-12T12:47:36Z</dcterms:created>
  <dcterms:modified xsi:type="dcterms:W3CDTF">2023-07-10T11:47:33Z</dcterms:modified>
</cp:coreProperties>
</file>